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8"/>
  </p:notesMasterIdLst>
  <p:handoutMasterIdLst>
    <p:handoutMasterId r:id="rId59"/>
  </p:handoutMasterIdLst>
  <p:sldIdLst>
    <p:sldId id="392" r:id="rId2"/>
    <p:sldId id="442" r:id="rId3"/>
    <p:sldId id="519" r:id="rId4"/>
    <p:sldId id="520" r:id="rId5"/>
    <p:sldId id="489" r:id="rId6"/>
    <p:sldId id="490" r:id="rId7"/>
    <p:sldId id="491" r:id="rId8"/>
    <p:sldId id="445" r:id="rId9"/>
    <p:sldId id="492" r:id="rId10"/>
    <p:sldId id="264" r:id="rId11"/>
    <p:sldId id="265" r:id="rId12"/>
    <p:sldId id="266" r:id="rId13"/>
    <p:sldId id="522" r:id="rId14"/>
    <p:sldId id="523" r:id="rId15"/>
    <p:sldId id="449" r:id="rId16"/>
    <p:sldId id="487" r:id="rId17"/>
    <p:sldId id="515" r:id="rId18"/>
    <p:sldId id="494" r:id="rId19"/>
    <p:sldId id="451" r:id="rId20"/>
    <p:sldId id="452" r:id="rId21"/>
    <p:sldId id="418" r:id="rId22"/>
    <p:sldId id="495" r:id="rId23"/>
    <p:sldId id="510" r:id="rId24"/>
    <p:sldId id="511" r:id="rId25"/>
    <p:sldId id="512" r:id="rId26"/>
    <p:sldId id="513" r:id="rId27"/>
    <p:sldId id="514" r:id="rId28"/>
    <p:sldId id="496" r:id="rId29"/>
    <p:sldId id="497" r:id="rId30"/>
    <p:sldId id="499" r:id="rId31"/>
    <p:sldId id="498" r:id="rId32"/>
    <p:sldId id="501" r:id="rId33"/>
    <p:sldId id="502" r:id="rId34"/>
    <p:sldId id="516" r:id="rId35"/>
    <p:sldId id="517" r:id="rId36"/>
    <p:sldId id="504" r:id="rId37"/>
    <p:sldId id="426" r:id="rId38"/>
    <p:sldId id="505" r:id="rId39"/>
    <p:sldId id="456" r:id="rId40"/>
    <p:sldId id="506" r:id="rId41"/>
    <p:sldId id="507" r:id="rId42"/>
    <p:sldId id="509" r:id="rId43"/>
    <p:sldId id="518" r:id="rId44"/>
    <p:sldId id="508" r:id="rId45"/>
    <p:sldId id="482" r:id="rId46"/>
    <p:sldId id="427" r:id="rId47"/>
    <p:sldId id="488" r:id="rId48"/>
    <p:sldId id="521" r:id="rId49"/>
    <p:sldId id="483" r:id="rId50"/>
    <p:sldId id="304" r:id="rId51"/>
    <p:sldId id="305" r:id="rId52"/>
    <p:sldId id="306" r:id="rId53"/>
    <p:sldId id="307" r:id="rId54"/>
    <p:sldId id="309" r:id="rId55"/>
    <p:sldId id="310" r:id="rId56"/>
    <p:sldId id="359" r:id="rId57"/>
  </p:sldIdLst>
  <p:sldSz cx="9144000" cy="6858000" type="screen4x3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EE2"/>
    <a:srgbClr val="0033CC"/>
    <a:srgbClr val="E09B57"/>
    <a:srgbClr val="6274D7"/>
    <a:srgbClr val="D6A157"/>
    <a:srgbClr val="A32D97"/>
    <a:srgbClr val="EE72A1"/>
    <a:srgbClr val="FCD601"/>
    <a:srgbClr val="0000AA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4" autoAdjust="0"/>
    <p:restoredTop sz="91261" autoAdjust="0"/>
  </p:normalViewPr>
  <p:slideViewPr>
    <p:cSldViewPr>
      <p:cViewPr varScale="1">
        <p:scale>
          <a:sx n="66" d="100"/>
          <a:sy n="66" d="100"/>
        </p:scale>
        <p:origin x="965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EB453-ECF9-CA46-AE0D-F35838581F0A}" type="datetimeFigureOut">
              <a:rPr kumimoji="1" lang="zh-TW" altLang="en-US" smtClean="0"/>
              <a:t>2020/10/17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7CD75-1A7A-6D48-9071-B0501EFE15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7043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29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ADCACC13-41C1-43A2-B59E-9C9C2FE30842}" type="datetimeFigureOut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911"/>
            <a:ext cx="3962400" cy="3429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79484" y="6513911"/>
            <a:ext cx="3962400" cy="3429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5EEBBB22-6DEE-414D-9001-35BB5CE745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81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82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更換建築物就可以打造自己的數學島了</a:t>
            </a:r>
            <a:r>
              <a:rPr lang="en-US" altLang="zh-TW" dirty="0"/>
              <a:t>!!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27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因此數學島的建設流程整理如下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453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06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73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822992f6ba_2_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g822992f6ba_2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822992f6ba_2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822992f6ba_2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822992f6ba_2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g822992f6ba_2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822992f6ba_2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822992f6ba_2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822992f6ba_2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g822992f6ba_2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22992f6ba_2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g822992f6ba_2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數學島一進來就會看到很多區塊</a:t>
            </a:r>
            <a:endParaRPr lang="en-US" altLang="zh-TW" dirty="0"/>
          </a:p>
          <a:p>
            <a:r>
              <a:rPr lang="zh-TW" altLang="en-US" dirty="0"/>
              <a:t>這些區塊是將國小的數學中的各大領域做一個區分與分類</a:t>
            </a:r>
            <a:endParaRPr lang="en-US" altLang="zh-TW" dirty="0"/>
          </a:p>
          <a:p>
            <a:r>
              <a:rPr lang="zh-TW" altLang="en-US" dirty="0"/>
              <a:t>像是有數數與計算一與二  量與實測  幾何與統計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01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每些區</a:t>
            </a:r>
            <a:r>
              <a:rPr lang="zh-TW" altLang="en-US" dirty="0"/>
              <a:t>塊都是由很多主題路組成的</a:t>
            </a:r>
            <a:endParaRPr lang="en-US" altLang="zh-TW" dirty="0"/>
          </a:p>
          <a:p>
            <a:r>
              <a:rPr lang="zh-TW" altLang="en-US" dirty="0"/>
              <a:t>像是這邊我們看到加法路</a:t>
            </a:r>
            <a:br>
              <a:rPr lang="en-US" altLang="zh-TW" dirty="0"/>
            </a:br>
            <a:r>
              <a:rPr lang="zh-TW" altLang="en-US" dirty="0"/>
              <a:t>在這條加法路上就會學到國小須具備關於加法的各個概念</a:t>
            </a:r>
            <a:endParaRPr lang="en-US" altLang="zh-TW" dirty="0"/>
          </a:p>
          <a:p>
            <a:r>
              <a:rPr lang="zh-TW" altLang="en-US" dirty="0"/>
              <a:t>也就是加法路上會有一年級要學到的加法 二年級要學到的加法等等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42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好</a:t>
            </a:r>
            <a:endParaRPr lang="en-US" altLang="zh-TW" dirty="0"/>
          </a:p>
          <a:p>
            <a:r>
              <a:rPr lang="zh-TW" altLang="en-US" dirty="0"/>
              <a:t>接這我們就選擇一個領域進來看看</a:t>
            </a:r>
            <a:endParaRPr lang="en-US" altLang="zh-TW" dirty="0"/>
          </a:p>
          <a:p>
            <a:r>
              <a:rPr lang="zh-TW" altLang="en-US" dirty="0"/>
              <a:t>進來之後呢</a:t>
            </a:r>
            <a:endParaRPr lang="en-US" altLang="zh-TW" dirty="0"/>
          </a:p>
          <a:p>
            <a:r>
              <a:rPr lang="zh-TW" altLang="en-US" dirty="0"/>
              <a:t>就會看到剛剛說到的</a:t>
            </a:r>
            <a:endParaRPr lang="en-US" altLang="zh-TW" dirty="0"/>
          </a:p>
          <a:p>
            <a:r>
              <a:rPr lang="zh-TW" altLang="en-US" dirty="0"/>
              <a:t>這樣加法路</a:t>
            </a:r>
            <a:endParaRPr lang="en-US" altLang="zh-TW" dirty="0"/>
          </a:p>
          <a:p>
            <a:r>
              <a:rPr lang="zh-TW" altLang="en-US" dirty="0"/>
              <a:t>這些路上會有建地與建築物</a:t>
            </a:r>
            <a:endParaRPr lang="en-US" altLang="zh-TW" dirty="0"/>
          </a:p>
          <a:p>
            <a:r>
              <a:rPr lang="zh-TW" altLang="en-US" dirty="0"/>
              <a:t>建地跟建築物都是代表一個單元</a:t>
            </a:r>
            <a:endParaRPr lang="en-US" altLang="zh-TW" dirty="0"/>
          </a:p>
          <a:p>
            <a:r>
              <a:rPr lang="zh-TW" altLang="en-US" dirty="0"/>
              <a:t>也就是說這裡是加法路中的其中一個單元這樣</a:t>
            </a:r>
            <a:endParaRPr lang="en-US" altLang="zh-TW" dirty="0"/>
          </a:p>
          <a:p>
            <a:r>
              <a:rPr lang="zh-TW" altLang="en-US" dirty="0"/>
              <a:t>三位數加法以及大數的加法</a:t>
            </a:r>
            <a:endParaRPr lang="en-US" altLang="zh-TW" dirty="0"/>
          </a:p>
          <a:p>
            <a:r>
              <a:rPr lang="zh-TW" altLang="en-US" dirty="0"/>
              <a:t>那建地跟建築物的差別是什麼呢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建地是我們都還沒有做題目的狀態</a:t>
            </a:r>
            <a:endParaRPr lang="en-US" altLang="zh-TW" dirty="0"/>
          </a:p>
          <a:p>
            <a:r>
              <a:rPr lang="zh-TW" altLang="en-US" dirty="0"/>
              <a:t>我們破關越多建築就會長得越好越高</a:t>
            </a:r>
            <a:endParaRPr lang="en-US" altLang="zh-TW" dirty="0"/>
          </a:p>
          <a:p>
            <a:r>
              <a:rPr lang="zh-TW" altLang="en-US" dirty="0"/>
              <a:t>這樣就會很明顯地知道我有哪些單元有做還是還沒做</a:t>
            </a:r>
            <a:endParaRPr lang="en-US" altLang="zh-TW" dirty="0"/>
          </a:p>
          <a:p>
            <a:r>
              <a:rPr lang="zh-TW" altLang="en-US" dirty="0"/>
              <a:t>又或是做得好還是需要加強了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425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補充一下操作上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75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BB22-6DEE-414D-9001-35BB5CE7452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066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22992f6ba_2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822992f6ba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22992f6ba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822992f6ba_2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822992f6ba_2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22992f6ba_2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822992f6ba_2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822992f6ba_2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1371599"/>
            <a:ext cx="8640000" cy="1980000"/>
          </a:xfrm>
        </p:spPr>
        <p:txBody>
          <a:bodyPr anchor="ctr">
            <a:noAutofit/>
          </a:bodyPr>
          <a:lstStyle>
            <a:lvl1pPr>
              <a:defRPr sz="5000" cap="all" baseline="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000" y="3505200"/>
            <a:ext cx="7200000" cy="18000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8DB-7FB4-4FEB-9F04-27788F4027BA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90F0-E63C-423C-80B8-9C8359F1AE19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5F703-3240-41B0-87BA-3F476657BD96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1800-B32E-4915-A78B-05274185F3B9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accent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A4-376B-4CE6-B94D-E42EC02F696F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7623-84AF-4227-ACE8-9F7BBE14B63D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33C8-AB6D-4342-BE70-D197A96F7D5F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74E79-0E57-4238-A496-0D2139CDAE51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4572-4C32-4C66-AC3A-4075460BEFBA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9A9F-3132-4CC5-B4E3-419216B0A91F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5B64-E245-4B24-B88A-3A657C50B39D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6" descr="ppt底圖122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b\明日學校\行政事務\商標\Mathematics of Tomorrow Logo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23" y="4869160"/>
            <a:ext cx="2549473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BF6F415-D2B8-4E4A-9E65-186BCA782030}" type="datetime1">
              <a:rPr lang="zh-TW" altLang="en-US" smtClean="0"/>
              <a:t>2020/10/17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6525344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289" y="6468264"/>
            <a:ext cx="409941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0F902BE5-FC8E-471E-A89F-9222434046C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60000" indent="-360000" algn="just" defTabSz="914400" rtl="0" eaLnBrk="1" latinLnBrk="0" hangingPunct="1">
        <a:spcBef>
          <a:spcPts val="600"/>
        </a:spcBef>
        <a:buClr>
          <a:schemeClr val="accent1"/>
        </a:buClr>
        <a:buSzPct val="85000"/>
        <a:buFont typeface="Wingdings" panose="05000000000000000000" pitchFamily="2" charset="2"/>
        <a:buChar char="Ø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56000" indent="-360000" algn="just" defTabSz="914400" rtl="0" eaLnBrk="1" latinLnBrk="0" hangingPunct="1">
        <a:spcBef>
          <a:spcPts val="600"/>
        </a:spcBef>
        <a:buClr>
          <a:schemeClr val="accent1"/>
        </a:buClr>
        <a:buSzPct val="85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52000" indent="-360000" algn="just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05840" indent="-182880" algn="just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全真中黑體" panose="02010609000101010101" pitchFamily="49" charset="-120"/>
          <a:cs typeface="+mn-cs"/>
        </a:defRPr>
      </a:lvl4pPr>
      <a:lvl5pPr marL="1188720" indent="-137160" algn="just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全真中黑體" panose="02010609000101010101" pitchFamily="49" charset="-12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</a:rPr>
              <a:t>「數學島」系統功能介紹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</a:rPr>
              <a:t>學生端</a:t>
            </a:r>
          </a:p>
        </p:txBody>
      </p:sp>
    </p:spTree>
    <p:extLst>
      <p:ext uri="{BB962C8B-B14F-4D97-AF65-F5344CB8AC3E}">
        <p14:creationId xmlns:p14="http://schemas.microsoft.com/office/powerpoint/2010/main" val="79510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每個單元包含多個</a:t>
            </a:r>
            <a:r>
              <a:rPr lang="zh-TW">
                <a:solidFill>
                  <a:srgbClr val="FF0000"/>
                </a:solidFill>
              </a:rPr>
              <a:t>任務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4" name="Google Shape;244;p35"/>
          <p:cNvSpPr txBox="1"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187280" algn="just" rtl="0">
              <a:spcBef>
                <a:spcPts val="0"/>
              </a:spcBef>
              <a:spcAft>
                <a:spcPts val="0"/>
              </a:spcAft>
              <a:buSzPts val="2720"/>
              <a:buNone/>
            </a:pP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sldNum" idx="12"/>
          </p:nvPr>
        </p:nvSpPr>
        <p:spPr>
          <a:xfrm>
            <a:off x="25289" y="6468264"/>
            <a:ext cx="409941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26" y="1050818"/>
            <a:ext cx="8760938" cy="553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/>
          <p:nvPr/>
        </p:nvSpPr>
        <p:spPr>
          <a:xfrm>
            <a:off x="5603491" y="1283850"/>
            <a:ext cx="1440160" cy="648072"/>
          </a:xfrm>
          <a:prstGeom prst="wedgeRoundRectCallout">
            <a:avLst>
              <a:gd name="adj1" fmla="val -32863"/>
              <a:gd name="adj2" fmla="val 8626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練習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5"/>
          <p:cNvSpPr/>
          <p:nvPr/>
        </p:nvSpPr>
        <p:spPr>
          <a:xfrm>
            <a:off x="3540510" y="1283850"/>
            <a:ext cx="1584176" cy="648072"/>
          </a:xfrm>
          <a:prstGeom prst="wedgeRoundRectCallout">
            <a:avLst>
              <a:gd name="adj1" fmla="val -32863"/>
              <a:gd name="adj2" fmla="val 8626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概念教學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1F5D169-394B-4E37-9A5F-1F731D0B6B54}"/>
              </a:ext>
            </a:extLst>
          </p:cNvPr>
          <p:cNvSpPr/>
          <p:nvPr/>
        </p:nvSpPr>
        <p:spPr>
          <a:xfrm>
            <a:off x="1236253" y="1931922"/>
            <a:ext cx="1728192" cy="19442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9E4A9E-422C-4A93-BB13-841ED43DE1E6}"/>
              </a:ext>
            </a:extLst>
          </p:cNvPr>
          <p:cNvSpPr txBox="1"/>
          <p:nvPr/>
        </p:nvSpPr>
        <p:spPr>
          <a:xfrm>
            <a:off x="1956334" y="3228945"/>
            <a:ext cx="237626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選擇要學習的任務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4045B6-0F10-4946-8372-67D62BACB556}"/>
              </a:ext>
            </a:extLst>
          </p:cNvPr>
          <p:cNvSpPr txBox="1"/>
          <p:nvPr/>
        </p:nvSpPr>
        <p:spPr>
          <a:xfrm>
            <a:off x="4415599" y="3910416"/>
            <a:ext cx="3815944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任務未開放</a:t>
            </a:r>
            <a:endParaRPr lang="en-US" altLang="zh-TW" sz="2000" b="1" dirty="0"/>
          </a:p>
          <a:p>
            <a:r>
              <a:rPr lang="en-US" altLang="zh-TW" sz="2000" dirty="0"/>
              <a:t>1.</a:t>
            </a:r>
            <a:r>
              <a:rPr lang="zh-TW" altLang="en-US" sz="2000" b="1" dirty="0">
                <a:solidFill>
                  <a:srgbClr val="FF0000"/>
                </a:solidFill>
              </a:rPr>
              <a:t>未完成</a:t>
            </a:r>
            <a:r>
              <a:rPr lang="zh-TW" altLang="en-US" sz="2000" dirty="0"/>
              <a:t>上一個教學任務</a:t>
            </a:r>
            <a:endParaRPr lang="en-US" altLang="zh-TW" sz="2000" dirty="0"/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上一個任務正確率</a:t>
            </a:r>
            <a:r>
              <a:rPr lang="zh-TW" altLang="en-US" sz="2000" b="1" dirty="0">
                <a:solidFill>
                  <a:srgbClr val="FF0000"/>
                </a:solidFill>
              </a:rPr>
              <a:t>未達標準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38F1809-CA73-49C0-8B30-18DB4F22A1CA}"/>
              </a:ext>
            </a:extLst>
          </p:cNvPr>
          <p:cNvSpPr/>
          <p:nvPr/>
        </p:nvSpPr>
        <p:spPr>
          <a:xfrm>
            <a:off x="5201615" y="3239988"/>
            <a:ext cx="803751" cy="5194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187280" algn="just" rtl="0">
              <a:spcBef>
                <a:spcPts val="0"/>
              </a:spcBef>
              <a:spcAft>
                <a:spcPts val="0"/>
              </a:spcAft>
              <a:buSzPts val="272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5243" y="2646229"/>
            <a:ext cx="3997115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580" y="2625742"/>
            <a:ext cx="398837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概念教學：多種學習模式</a:t>
            </a:r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243886" y="2425687"/>
            <a:ext cx="697627" cy="4001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00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動畫</a:t>
            </a:r>
            <a:endParaRPr sz="2000" b="1">
              <a:solidFill>
                <a:srgbClr val="0000A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9" name="Google Shape;259;p36"/>
          <p:cNvSpPr/>
          <p:nvPr/>
        </p:nvSpPr>
        <p:spPr>
          <a:xfrm>
            <a:off x="4603132" y="2446174"/>
            <a:ext cx="697627" cy="4001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00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</a:t>
            </a:r>
            <a:endParaRPr sz="2000" b="1">
              <a:solidFill>
                <a:srgbClr val="0000A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0" name="Google Shape;260;p36"/>
          <p:cNvSpPr txBox="1">
            <a:spLocks noGrp="1"/>
          </p:cNvSpPr>
          <p:nvPr>
            <p:ph type="sldNum" idx="12"/>
          </p:nvPr>
        </p:nvSpPr>
        <p:spPr>
          <a:xfrm>
            <a:off x="25289" y="6468264"/>
            <a:ext cx="409941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7775" y="3933056"/>
            <a:ext cx="3858990" cy="242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25" y="3933056"/>
            <a:ext cx="3858990" cy="243301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 dirty="0"/>
              <a:t>練習：答錯時給予回饋引導</a:t>
            </a:r>
            <a:endParaRPr dirty="0"/>
          </a:p>
        </p:txBody>
      </p:sp>
      <p:sp>
        <p:nvSpPr>
          <p:cNvPr id="269" name="Google Shape;269;p37"/>
          <p:cNvSpPr txBox="1">
            <a:spLocks noGrp="1"/>
          </p:cNvSpPr>
          <p:nvPr>
            <p:ph type="sldNum" idx="12"/>
          </p:nvPr>
        </p:nvSpPr>
        <p:spPr>
          <a:xfrm>
            <a:off x="25289" y="6468264"/>
            <a:ext cx="409941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  <p:sp>
        <p:nvSpPr>
          <p:cNvPr id="270" name="Google Shape;270;p37"/>
          <p:cNvSpPr/>
          <p:nvPr/>
        </p:nvSpPr>
        <p:spPr>
          <a:xfrm>
            <a:off x="265950" y="3707575"/>
            <a:ext cx="1467068" cy="4001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00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第一層回饋</a:t>
            </a:r>
            <a:endParaRPr sz="2000" b="1">
              <a:solidFill>
                <a:srgbClr val="0000A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1" name="Google Shape;271;p37"/>
          <p:cNvSpPr/>
          <p:nvPr/>
        </p:nvSpPr>
        <p:spPr>
          <a:xfrm>
            <a:off x="4567172" y="3707575"/>
            <a:ext cx="1467068" cy="4001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00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第二層回饋</a:t>
            </a:r>
            <a:endParaRPr sz="2000" b="1">
              <a:solidFill>
                <a:srgbClr val="0000A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2" name="Google Shape;272;p37"/>
          <p:cNvSpPr/>
          <p:nvPr/>
        </p:nvSpPr>
        <p:spPr>
          <a:xfrm rot="10800000">
            <a:off x="4334794" y="3114046"/>
            <a:ext cx="464756" cy="375296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64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37"/>
          <p:cNvGrpSpPr/>
          <p:nvPr/>
        </p:nvGrpSpPr>
        <p:grpSpPr>
          <a:xfrm>
            <a:off x="2957108" y="1029474"/>
            <a:ext cx="3220128" cy="2024591"/>
            <a:chOff x="2957108" y="1002328"/>
            <a:chExt cx="3220128" cy="2024591"/>
          </a:xfrm>
        </p:grpSpPr>
        <p:pic>
          <p:nvPicPr>
            <p:cNvPr id="274" name="Google Shape;274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7108" y="1002328"/>
              <a:ext cx="3220128" cy="2024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3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31840" y="2894495"/>
              <a:ext cx="581060" cy="121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37"/>
          <p:cNvSpPr/>
          <p:nvPr/>
        </p:nvSpPr>
        <p:spPr>
          <a:xfrm>
            <a:off x="2699792" y="873343"/>
            <a:ext cx="697627" cy="4001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00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練習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D9C795-7506-48F6-A60D-6DB72C1F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練習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4155BF-F63F-4F0F-A653-B9A62922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2D09CD-FA00-4EB6-A6D2-41270AB74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7" y="1154951"/>
            <a:ext cx="8369766" cy="522161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892FC16-72E8-42BD-963E-534AAE9AACCD}"/>
              </a:ext>
            </a:extLst>
          </p:cNvPr>
          <p:cNvSpPr/>
          <p:nvPr/>
        </p:nvSpPr>
        <p:spPr>
          <a:xfrm>
            <a:off x="512475" y="1252637"/>
            <a:ext cx="963181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Google Shape;258;p36">
            <a:extLst>
              <a:ext uri="{FF2B5EF4-FFF2-40B4-BE49-F238E27FC236}">
                <a16:creationId xmlns:a16="http://schemas.microsoft.com/office/drawing/2014/main" id="{DF234010-FF37-4323-82A3-D4142F8EEB8C}"/>
              </a:ext>
            </a:extLst>
          </p:cNvPr>
          <p:cNvSpPr/>
          <p:nvPr/>
        </p:nvSpPr>
        <p:spPr>
          <a:xfrm>
            <a:off x="7380312" y="2420888"/>
            <a:ext cx="985659" cy="4001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00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計算紙</a:t>
            </a:r>
            <a:endParaRPr sz="2000" b="1" dirty="0">
              <a:solidFill>
                <a:srgbClr val="0000A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2146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D9C795-7506-48F6-A60D-6DB72C1F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練習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4155BF-F63F-4F0F-A653-B9A62922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892FC16-72E8-42BD-963E-534AAE9AACCD}"/>
              </a:ext>
            </a:extLst>
          </p:cNvPr>
          <p:cNvSpPr/>
          <p:nvPr/>
        </p:nvSpPr>
        <p:spPr>
          <a:xfrm>
            <a:off x="512475" y="1252637"/>
            <a:ext cx="963181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7B5C57-1636-4BFE-A1A7-6B22371D1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1" y="1100688"/>
            <a:ext cx="8358845" cy="522867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B2AB215-21BD-4CFE-884F-976BEFF73F26}"/>
              </a:ext>
            </a:extLst>
          </p:cNvPr>
          <p:cNvSpPr/>
          <p:nvPr/>
        </p:nvSpPr>
        <p:spPr>
          <a:xfrm>
            <a:off x="562189" y="1174309"/>
            <a:ext cx="963181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B44296-4515-42A3-9900-06BCB0D095A4}"/>
              </a:ext>
            </a:extLst>
          </p:cNvPr>
          <p:cNvSpPr/>
          <p:nvPr/>
        </p:nvSpPr>
        <p:spPr>
          <a:xfrm>
            <a:off x="683568" y="5683786"/>
            <a:ext cx="3168352" cy="7296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0786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</p:spPr>
        <p:txBody>
          <a:bodyPr/>
          <a:lstStyle/>
          <a:p>
            <a:r>
              <a:rPr kumimoji="1" lang="zh-TW" altLang="en-US" dirty="0"/>
              <a:t>完成任務獲得獎勵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89483" y="857300"/>
            <a:ext cx="862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400" dirty="0">
                <a:solidFill>
                  <a:srgbClr val="FF0000"/>
                </a:solidFill>
              </a:rPr>
              <a:t>任務完成度</a:t>
            </a:r>
            <a:r>
              <a:rPr kumimoji="1" lang="zh-TW" altLang="en-US" sz="2400" dirty="0">
                <a:solidFill>
                  <a:srgbClr val="0033CC"/>
                </a:solidFill>
              </a:rPr>
              <a:t>與</a:t>
            </a:r>
            <a:r>
              <a:rPr kumimoji="1" lang="zh-TW" altLang="en-US" sz="2400" dirty="0">
                <a:solidFill>
                  <a:srgbClr val="FF0000"/>
                </a:solidFill>
              </a:rPr>
              <a:t>平均正確率</a:t>
            </a:r>
            <a:r>
              <a:rPr kumimoji="1" lang="zh-TW" altLang="en-US" sz="2400" dirty="0">
                <a:solidFill>
                  <a:srgbClr val="0033CC"/>
                </a:solidFill>
              </a:rPr>
              <a:t>會影響地圖上建築的外觀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5" y="3501008"/>
            <a:ext cx="4918935" cy="30973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707035F-8CD6-4CC6-A9F4-4A278EEA7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3" t="30931" r="31454" b="34201"/>
          <a:stretch/>
        </p:blipFill>
        <p:spPr>
          <a:xfrm>
            <a:off x="6492557" y="4459035"/>
            <a:ext cx="858498" cy="108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92557" y="4459035"/>
            <a:ext cx="858498" cy="10982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2" y="1318965"/>
            <a:ext cx="4819713" cy="304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任務完成度</a:t>
            </a:r>
            <a:r>
              <a:rPr kumimoji="1" lang="en-US" altLang="zh-TW" dirty="0"/>
              <a:t>&gt;90% </a:t>
            </a:r>
            <a:r>
              <a:rPr kumimoji="1" lang="zh-TW" altLang="en-US" dirty="0"/>
              <a:t>可更換建築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908720"/>
            <a:ext cx="8650910" cy="54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3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任務完成度</a:t>
            </a:r>
            <a:r>
              <a:rPr kumimoji="1" lang="en-US" altLang="zh-TW" dirty="0"/>
              <a:t>&gt;90% </a:t>
            </a:r>
            <a:r>
              <a:rPr kumimoji="1" lang="zh-TW" altLang="en-US" dirty="0"/>
              <a:t>可更換建築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0" y="1016632"/>
            <a:ext cx="8650910" cy="54468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5976664" cy="3758985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 rot="8442862">
            <a:off x="4455552" y="4883572"/>
            <a:ext cx="432048" cy="441036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4C60F01-B447-47A9-9713-3611A94221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1" t="82629" r="31303" b="5473"/>
          <a:stretch/>
        </p:blipFill>
        <p:spPr>
          <a:xfrm>
            <a:off x="4716016" y="5517332"/>
            <a:ext cx="1478920" cy="6480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16016" y="5517332"/>
            <a:ext cx="1478920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9221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島嶼建設流程</a:t>
            </a:r>
          </a:p>
        </p:txBody>
      </p:sp>
      <p:sp>
        <p:nvSpPr>
          <p:cNvPr id="8" name="矩形 7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98" y="3967833"/>
            <a:ext cx="3856661" cy="2419761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4254930" y="2074959"/>
            <a:ext cx="645408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59" y="5476419"/>
            <a:ext cx="1889015" cy="1189380"/>
          </a:xfrm>
          <a:prstGeom prst="rect">
            <a:avLst/>
          </a:prstGeom>
        </p:spPr>
      </p:pic>
      <p:sp>
        <p:nvSpPr>
          <p:cNvPr id="16" name="向右箭號 15"/>
          <p:cNvSpPr/>
          <p:nvPr/>
        </p:nvSpPr>
        <p:spPr>
          <a:xfrm>
            <a:off x="4220590" y="4481082"/>
            <a:ext cx="602158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528169" y="4594433"/>
            <a:ext cx="789527" cy="9535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2" y="923217"/>
            <a:ext cx="3836549" cy="242210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86" y="923217"/>
            <a:ext cx="3832342" cy="242210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81731" y="3194793"/>
            <a:ext cx="121058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kumimoji="1" lang="zh-TW" altLang="en-US" sz="2000" b="1" dirty="0">
                <a:solidFill>
                  <a:srgbClr val="0033CC"/>
                </a:solidFill>
              </a:rPr>
              <a:t>進行任務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3" y="3868400"/>
            <a:ext cx="3837445" cy="242210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753900" y="3112146"/>
            <a:ext cx="121058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kumimoji="1" lang="zh-TW" altLang="en-US" sz="2000" b="1" dirty="0">
                <a:solidFill>
                  <a:srgbClr val="0033CC"/>
                </a:solidFill>
              </a:rPr>
              <a:t>獲得資源</a:t>
            </a:r>
          </a:p>
        </p:txBody>
      </p:sp>
      <p:sp>
        <p:nvSpPr>
          <p:cNvPr id="20" name="矩形 19"/>
          <p:cNvSpPr/>
          <p:nvPr/>
        </p:nvSpPr>
        <p:spPr>
          <a:xfrm>
            <a:off x="2264568" y="6122945"/>
            <a:ext cx="1980029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kumimoji="1" lang="zh-TW" altLang="en-US" sz="2000" b="1" dirty="0">
                <a:solidFill>
                  <a:srgbClr val="0033CC"/>
                </a:solidFill>
              </a:rPr>
              <a:t>到商城購買建築</a:t>
            </a:r>
          </a:p>
        </p:txBody>
      </p:sp>
      <p:sp>
        <p:nvSpPr>
          <p:cNvPr id="21" name="矩形 20"/>
          <p:cNvSpPr/>
          <p:nvPr/>
        </p:nvSpPr>
        <p:spPr>
          <a:xfrm>
            <a:off x="7040881" y="6172556"/>
            <a:ext cx="1980029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kumimoji="1" lang="zh-TW" altLang="en-US" sz="2000" b="1" dirty="0">
                <a:solidFill>
                  <a:srgbClr val="0033CC"/>
                </a:solidFill>
              </a:rPr>
              <a:t>回地圖更換建築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10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其他功能介紹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682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7" y="1016631"/>
            <a:ext cx="8832210" cy="5603295"/>
          </a:xfrm>
          <a:prstGeom prst="rect">
            <a:avLst/>
          </a:prstGeom>
        </p:spPr>
      </p:pic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每個區塊代表一個</a:t>
            </a:r>
            <a:r>
              <a:rPr lang="zh-TW" altLang="zh-TW" dirty="0">
                <a:solidFill>
                  <a:srgbClr val="FF0000"/>
                </a:solidFill>
              </a:rPr>
              <a:t>領域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2017/3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55576" y="2060848"/>
            <a:ext cx="3168352" cy="17472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364088" y="1860697"/>
            <a:ext cx="3384376" cy="17103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55576" y="4154729"/>
            <a:ext cx="3384376" cy="16054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75667" y="4154729"/>
            <a:ext cx="2520669" cy="17103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261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7" y="1016631"/>
            <a:ext cx="8832210" cy="560329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20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52000" y="116632"/>
            <a:ext cx="8640000" cy="90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zh-TW" altLang="en-US" dirty="0"/>
              <a:t>商城</a:t>
            </a:r>
          </a:p>
        </p:txBody>
      </p:sp>
      <p:sp>
        <p:nvSpPr>
          <p:cNvPr id="7" name="矩形 6"/>
          <p:cNvSpPr/>
          <p:nvPr/>
        </p:nvSpPr>
        <p:spPr>
          <a:xfrm>
            <a:off x="7524328" y="4478801"/>
            <a:ext cx="1152128" cy="11824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901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內容版面配置區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2" y="1016632"/>
            <a:ext cx="8451798" cy="5325169"/>
          </a:xfrm>
        </p:spPr>
      </p:pic>
      <p:sp>
        <p:nvSpPr>
          <p:cNvPr id="1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25289" y="6468264"/>
            <a:ext cx="409941" cy="329184"/>
          </a:xfrm>
        </p:spPr>
        <p:txBody>
          <a:bodyPr/>
          <a:lstStyle/>
          <a:p>
            <a:r>
              <a:rPr lang="en-US" altLang="zh-TW" dirty="0"/>
              <a:t>15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755576" y="2060848"/>
            <a:ext cx="2639050" cy="24179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7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3" y="1043907"/>
            <a:ext cx="8698469" cy="5490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22710" y="2354083"/>
            <a:ext cx="1565114" cy="17229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74638" y="4351210"/>
            <a:ext cx="259228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買島嶼建設資源</a:t>
            </a:r>
          </a:p>
        </p:txBody>
      </p:sp>
    </p:spTree>
    <p:extLst>
      <p:ext uri="{BB962C8B-B14F-4D97-AF65-F5344CB8AC3E}">
        <p14:creationId xmlns:p14="http://schemas.microsoft.com/office/powerpoint/2010/main" val="9109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3" y="1043907"/>
            <a:ext cx="8698469" cy="54902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E20C593-23C3-4935-B368-F9799A1B2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10" y="1841866"/>
            <a:ext cx="5209580" cy="40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3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3" y="1043907"/>
            <a:ext cx="8698469" cy="5490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10513" y="4751320"/>
            <a:ext cx="1565114" cy="17229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572000" y="5814093"/>
            <a:ext cx="259228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買島嶼建設資源</a:t>
            </a:r>
          </a:p>
        </p:txBody>
      </p:sp>
    </p:spTree>
    <p:extLst>
      <p:ext uri="{BB962C8B-B14F-4D97-AF65-F5344CB8AC3E}">
        <p14:creationId xmlns:p14="http://schemas.microsoft.com/office/powerpoint/2010/main" val="21435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35512BB-716A-413B-BF54-642F6A21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6" y="673144"/>
            <a:ext cx="8712488" cy="551171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C9133AF-D5B8-4885-9C6C-5032E778EA8D}"/>
              </a:ext>
            </a:extLst>
          </p:cNvPr>
          <p:cNvSpPr/>
          <p:nvPr/>
        </p:nvSpPr>
        <p:spPr>
          <a:xfrm>
            <a:off x="416612" y="1479858"/>
            <a:ext cx="608378" cy="93286"/>
          </a:xfrm>
          <a:prstGeom prst="rect">
            <a:avLst/>
          </a:prstGeom>
          <a:solidFill>
            <a:srgbClr val="F1EEE2"/>
          </a:solidFill>
          <a:ln>
            <a:solidFill>
              <a:srgbClr val="F1E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856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內容版面配置區 5">
            <a:extLst>
              <a:ext uri="{FF2B5EF4-FFF2-40B4-BE49-F238E27FC236}">
                <a16:creationId xmlns:a16="http://schemas.microsoft.com/office/drawing/2014/main" id="{748B8021-9B18-47C9-AAF1-F1FA9E35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1" y="1016632"/>
            <a:ext cx="8451798" cy="5325169"/>
          </a:xfrm>
          <a:prstGeom prst="rect">
            <a:avLst/>
          </a:prstGeom>
        </p:spPr>
      </p:pic>
      <p:pic>
        <p:nvPicPr>
          <p:cNvPr id="12" name="內容版面配置區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2" y="1016632"/>
            <a:ext cx="8451798" cy="5325169"/>
          </a:xfrm>
        </p:spPr>
      </p:pic>
      <p:sp>
        <p:nvSpPr>
          <p:cNvPr id="1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25289" y="6468264"/>
            <a:ext cx="409941" cy="329184"/>
          </a:xfrm>
        </p:spPr>
        <p:txBody>
          <a:bodyPr/>
          <a:lstStyle/>
          <a:p>
            <a:r>
              <a:rPr lang="en-US" altLang="zh-TW" dirty="0"/>
              <a:t>15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156176" y="2096097"/>
            <a:ext cx="2639050" cy="24179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EC8A8B-9EF1-4FDD-BBAB-B6F90C8C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850" y="2015058"/>
            <a:ext cx="4954502" cy="38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672250-A00C-4465-855C-A55912CD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7" y="1019860"/>
            <a:ext cx="8620526" cy="542097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EB87C85-B5EE-4AA5-8B2B-20F3DBE01AB7}"/>
              </a:ext>
            </a:extLst>
          </p:cNvPr>
          <p:cNvSpPr/>
          <p:nvPr/>
        </p:nvSpPr>
        <p:spPr>
          <a:xfrm>
            <a:off x="1403648" y="2348880"/>
            <a:ext cx="1512168" cy="16667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25289" y="6468264"/>
            <a:ext cx="409941" cy="329184"/>
          </a:xfrm>
        </p:spPr>
        <p:txBody>
          <a:bodyPr/>
          <a:lstStyle/>
          <a:p>
            <a:r>
              <a:rPr lang="en-US" altLang="zh-TW" dirty="0"/>
              <a:t>15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89FC42-9C26-455C-975F-42535F276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0" y="1026088"/>
            <a:ext cx="8625345" cy="543272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220FE5-706D-464E-BBAB-134665FC771F}"/>
              </a:ext>
            </a:extLst>
          </p:cNvPr>
          <p:cNvSpPr/>
          <p:nvPr/>
        </p:nvSpPr>
        <p:spPr>
          <a:xfrm>
            <a:off x="448702" y="1813405"/>
            <a:ext cx="608378" cy="93286"/>
          </a:xfrm>
          <a:prstGeom prst="rect">
            <a:avLst/>
          </a:prstGeom>
          <a:solidFill>
            <a:srgbClr val="F1EEE2"/>
          </a:solidFill>
          <a:ln>
            <a:solidFill>
              <a:srgbClr val="F1E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7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7" y="1016631"/>
            <a:ext cx="8832210" cy="560329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52000" y="116632"/>
            <a:ext cx="8640000" cy="90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zh-TW" altLang="en-US" dirty="0"/>
              <a:t>碼頭</a:t>
            </a:r>
          </a:p>
        </p:txBody>
      </p:sp>
      <p:sp>
        <p:nvSpPr>
          <p:cNvPr id="7" name="矩形 6"/>
          <p:cNvSpPr/>
          <p:nvPr/>
        </p:nvSpPr>
        <p:spPr>
          <a:xfrm>
            <a:off x="3389892" y="1412420"/>
            <a:ext cx="1326123" cy="9361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39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3" y="663855"/>
            <a:ext cx="8832958" cy="555325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05263" y="3143058"/>
            <a:ext cx="1416099" cy="20162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403648" y="5377663"/>
            <a:ext cx="1980029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/>
              <a:t>往船塢</a:t>
            </a:r>
            <a:endParaRPr kumimoji="1" lang="en-US" altLang="zh-TW" sz="2000" b="1" dirty="0"/>
          </a:p>
          <a:p>
            <a:r>
              <a:rPr kumimoji="1" lang="zh-TW" altLang="en-US" sz="2000" dirty="0"/>
              <a:t>可更換船隻外觀</a:t>
            </a:r>
            <a:endParaRPr kumimoji="1" lang="en-US" altLang="zh-TW" sz="2000" dirty="0"/>
          </a:p>
          <a:p>
            <a:r>
              <a:rPr kumimoji="1" lang="zh-TW" altLang="en-US" sz="2000" dirty="0"/>
              <a:t>顯示在大地圖上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05" y="188640"/>
            <a:ext cx="5948543" cy="3751778"/>
          </a:xfrm>
          <a:prstGeom prst="rect">
            <a:avLst/>
          </a:prstGeom>
        </p:spPr>
      </p:pic>
      <p:sp>
        <p:nvSpPr>
          <p:cNvPr id="15" name="向下箭號 14"/>
          <p:cNvSpPr/>
          <p:nvPr/>
        </p:nvSpPr>
        <p:spPr>
          <a:xfrm rot="13840246">
            <a:off x="2107207" y="2930926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8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地圖是由很多</a:t>
            </a:r>
            <a:r>
              <a:rPr lang="zh-TW" altLang="en-US" dirty="0">
                <a:solidFill>
                  <a:srgbClr val="FF0000"/>
                </a:solidFill>
              </a:rPr>
              <a:t>主題</a:t>
            </a:r>
            <a:r>
              <a:rPr lang="zh-TW" altLang="en-US" dirty="0"/>
              <a:t>路組成的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2017/3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12" name="Google Shape;229;p33">
            <a:extLst>
              <a:ext uri="{FF2B5EF4-FFF2-40B4-BE49-F238E27FC236}">
                <a16:creationId xmlns:a16="http://schemas.microsoft.com/office/drawing/2014/main" id="{C50E1E5E-3735-499E-B25E-1139A32E5D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81" y="989453"/>
            <a:ext cx="8804636" cy="5547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602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595616" cy="54040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71800" y="1844824"/>
            <a:ext cx="1656184" cy="20882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411760" y="4035234"/>
            <a:ext cx="2492990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/>
              <a:t>拜訪同學</a:t>
            </a:r>
            <a:endParaRPr kumimoji="1" lang="en-US" altLang="zh-TW" sz="2000" b="1" dirty="0"/>
          </a:p>
          <a:p>
            <a:r>
              <a:rPr kumimoji="1" lang="zh-TW" altLang="en-US" sz="2000" dirty="0"/>
              <a:t>可參觀學校同學的島</a:t>
            </a:r>
            <a:endParaRPr kumimoji="1" lang="en-US" altLang="zh-TW" sz="2000" dirty="0"/>
          </a:p>
          <a:p>
            <a:r>
              <a:rPr kumimoji="1" lang="zh-TW" altLang="en-US" sz="2000" dirty="0"/>
              <a:t>並邀請成為好友</a:t>
            </a:r>
          </a:p>
        </p:txBody>
      </p:sp>
    </p:spTree>
    <p:extLst>
      <p:ext uri="{BB962C8B-B14F-4D97-AF65-F5344CB8AC3E}">
        <p14:creationId xmlns:p14="http://schemas.microsoft.com/office/powerpoint/2010/main" val="32262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99428" y="836712"/>
            <a:ext cx="8792932" cy="5530645"/>
            <a:chOff x="199428" y="836712"/>
            <a:chExt cx="8792932" cy="553064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28" y="836712"/>
              <a:ext cx="8792932" cy="5530645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048879" y="1618252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078697" y="2890461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048880" y="4202426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048880" y="5474635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360845" y="2174844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50906" y="3466931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360845" y="4729200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652932" y="5494513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4633054" y="4212365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633054" y="2910339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642993" y="1618252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885384" y="2174843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15201" y="3476869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905262" y="4739139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187410" y="5484574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7207288" y="4192487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197349" y="2890461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7187410" y="1638130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064905" y="912574"/>
              <a:ext cx="554767" cy="3174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077751" y="5317960"/>
            <a:ext cx="1217722" cy="11503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406219" y="5709764"/>
            <a:ext cx="2749471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選擇一位想拜訪的同學</a:t>
            </a:r>
          </a:p>
        </p:txBody>
      </p:sp>
      <p:sp>
        <p:nvSpPr>
          <p:cNvPr id="13" name="向下箭號 12"/>
          <p:cNvSpPr/>
          <p:nvPr/>
        </p:nvSpPr>
        <p:spPr>
          <a:xfrm rot="11983610">
            <a:off x="4774274" y="4674735"/>
            <a:ext cx="421394" cy="424265"/>
          </a:xfrm>
          <a:prstGeom prst="downArrow">
            <a:avLst>
              <a:gd name="adj1" fmla="val 50000"/>
              <a:gd name="adj2" fmla="val 53410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2316062" y="388079"/>
            <a:ext cx="6528231" cy="4082998"/>
            <a:chOff x="1919560" y="245471"/>
            <a:chExt cx="6751825" cy="425841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560" y="245471"/>
              <a:ext cx="6751825" cy="425841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2555776" y="307925"/>
              <a:ext cx="447306" cy="2695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488853" y="319303"/>
              <a:ext cx="451299" cy="258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3147455" y="2125044"/>
            <a:ext cx="22365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觀看同學學習狀況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C8AA08-9193-4959-A9BB-7585379F8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52" y="3665788"/>
            <a:ext cx="717879" cy="622161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21853413-2898-489E-AE84-600A5234E7AF}"/>
              </a:ext>
            </a:extLst>
          </p:cNvPr>
          <p:cNvSpPr txBox="1"/>
          <p:nvPr/>
        </p:nvSpPr>
        <p:spPr>
          <a:xfrm>
            <a:off x="6377321" y="2818905"/>
            <a:ext cx="22365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按這個可以加好友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B3D61E5-0979-410E-892C-9178FD27168B}"/>
              </a:ext>
            </a:extLst>
          </p:cNvPr>
          <p:cNvSpPr/>
          <p:nvPr/>
        </p:nvSpPr>
        <p:spPr>
          <a:xfrm>
            <a:off x="7753263" y="3593914"/>
            <a:ext cx="982887" cy="7438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3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3" grpId="0" animBg="1"/>
      <p:bldP spid="12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3" y="1022131"/>
            <a:ext cx="8661660" cy="546957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52000" y="116632"/>
            <a:ext cx="8640000" cy="90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zh-TW" altLang="en-US" dirty="0"/>
              <a:t>資訊中心</a:t>
            </a:r>
          </a:p>
        </p:txBody>
      </p:sp>
      <p:sp>
        <p:nvSpPr>
          <p:cNvPr id="10" name="矩形 9"/>
          <p:cNvSpPr/>
          <p:nvPr/>
        </p:nvSpPr>
        <p:spPr>
          <a:xfrm>
            <a:off x="4283968" y="2131656"/>
            <a:ext cx="1190238" cy="165618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513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0" y="1016632"/>
            <a:ext cx="8556310" cy="5375242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241576" y="3092619"/>
            <a:ext cx="223651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0000"/>
                </a:solidFill>
              </a:rPr>
              <a:t>服務台</a:t>
            </a:r>
            <a:endParaRPr kumimoji="1" lang="en-US" altLang="zh-TW" sz="2000" b="1" dirty="0">
              <a:solidFill>
                <a:srgbClr val="FF0000"/>
              </a:solidFill>
            </a:endParaRPr>
          </a:p>
          <a:p>
            <a:r>
              <a:rPr kumimoji="1" lang="zh-TW" altLang="en-US" sz="2000" dirty="0"/>
              <a:t>提供系統操作教學</a:t>
            </a:r>
            <a:endParaRPr kumimoji="1" lang="en-US" altLang="zh-TW" sz="2000" dirty="0"/>
          </a:p>
        </p:txBody>
      </p:sp>
      <p:sp>
        <p:nvSpPr>
          <p:cNvPr id="15" name="矩形 14"/>
          <p:cNvSpPr/>
          <p:nvPr/>
        </p:nvSpPr>
        <p:spPr>
          <a:xfrm>
            <a:off x="3591274" y="3089972"/>
            <a:ext cx="2348878" cy="6485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29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B62750F-29A9-4CF0-91D5-7534154D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724945"/>
            <a:ext cx="8640000" cy="54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76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0" y="1016632"/>
            <a:ext cx="8556310" cy="5375242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312919" y="3649438"/>
            <a:ext cx="223651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0000"/>
                </a:solidFill>
              </a:rPr>
              <a:t>資訊部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/>
              <a:t>提供個人紀錄查詢</a:t>
            </a:r>
            <a:endParaRPr kumimoji="1" lang="en-US" altLang="zh-TW" sz="20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91274" y="3679101"/>
            <a:ext cx="2348878" cy="6485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36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9" y="981315"/>
            <a:ext cx="8124249" cy="512438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69" y="488012"/>
            <a:ext cx="3283401" cy="20665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62" y="4221088"/>
            <a:ext cx="3201411" cy="201622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8" y="476672"/>
            <a:ext cx="3250774" cy="2043751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76230" y="2418251"/>
            <a:ext cx="223651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/>
              <a:t>任務資訊</a:t>
            </a:r>
            <a:endParaRPr kumimoji="1" lang="en-US" altLang="zh-TW" sz="2000" b="1" dirty="0"/>
          </a:p>
          <a:p>
            <a:r>
              <a:rPr kumimoji="1" lang="zh-TW" altLang="en-US" sz="2000" dirty="0"/>
              <a:t>當日完成任務情況</a:t>
            </a:r>
            <a:endParaRPr kumimoji="1" lang="en-US" altLang="zh-TW" sz="2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366094" y="2219452"/>
            <a:ext cx="223651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/>
              <a:t>個人資訊</a:t>
            </a:r>
            <a:endParaRPr kumimoji="1" lang="en-US" altLang="zh-TW" sz="2000" b="1" dirty="0"/>
          </a:p>
          <a:p>
            <a:r>
              <a:rPr kumimoji="1" lang="zh-TW" altLang="en-US" sz="2000" dirty="0"/>
              <a:t>個人整體學習狀況</a:t>
            </a:r>
            <a:endParaRPr kumimoji="1" lang="en-US" altLang="zh-TW" sz="2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347864" y="5229199"/>
            <a:ext cx="223651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b="1" dirty="0"/>
              <a:t>交易記錄</a:t>
            </a:r>
            <a:endParaRPr kumimoji="1" lang="en-US" altLang="zh-TW" sz="2000" b="1" dirty="0"/>
          </a:p>
          <a:p>
            <a:r>
              <a:rPr kumimoji="1" lang="zh-TW" altLang="en-US" sz="2000" dirty="0"/>
              <a:t>每日資源交易紀錄</a:t>
            </a:r>
            <a:endParaRPr kumimoji="1"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39896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46954"/>
            <a:ext cx="8689029" cy="5512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更換頭像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83333" y="2637513"/>
            <a:ext cx="1723549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點選更換頭像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18054" r="21002" b="27470"/>
          <a:stretch/>
        </p:blipFill>
        <p:spPr>
          <a:xfrm>
            <a:off x="2699793" y="2279860"/>
            <a:ext cx="4797823" cy="2916324"/>
          </a:xfrm>
          <a:prstGeom prst="rect">
            <a:avLst/>
          </a:prstGeom>
        </p:spPr>
      </p:pic>
      <p:sp>
        <p:nvSpPr>
          <p:cNvPr id="14" name="向下箭號 13"/>
          <p:cNvSpPr/>
          <p:nvPr/>
        </p:nvSpPr>
        <p:spPr>
          <a:xfrm rot="18917556">
            <a:off x="1792680" y="2167955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4D3011B-CE9B-467D-B12D-9475FDF731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0" b="80742"/>
          <a:stretch/>
        </p:blipFill>
        <p:spPr>
          <a:xfrm>
            <a:off x="323526" y="946954"/>
            <a:ext cx="2232249" cy="106160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526" y="946954"/>
            <a:ext cx="2232249" cy="106160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2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46954"/>
            <a:ext cx="8689029" cy="5512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好友圈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24" y="61142"/>
            <a:ext cx="988768" cy="988768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416968"/>
            <a:ext cx="8674200" cy="157001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557193" y="3971062"/>
            <a:ext cx="24929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快速連結至好友島嶼</a:t>
            </a:r>
          </a:p>
        </p:txBody>
      </p:sp>
      <p:sp>
        <p:nvSpPr>
          <p:cNvPr id="18" name="向下箭號 17"/>
          <p:cNvSpPr/>
          <p:nvPr/>
        </p:nvSpPr>
        <p:spPr>
          <a:xfrm rot="10800000">
            <a:off x="1731598" y="5169010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DF95D2D-1698-4213-82FB-E798C70E7C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87590" r="77455" b="1502"/>
          <a:stretch/>
        </p:blipFill>
        <p:spPr>
          <a:xfrm>
            <a:off x="1610426" y="5775299"/>
            <a:ext cx="663737" cy="6012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10427" y="5775299"/>
            <a:ext cx="663736" cy="6012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38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46954"/>
            <a:ext cx="8689029" cy="5512459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2000" y="116632"/>
            <a:ext cx="8640000" cy="90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zh-TW" altLang="en-US" dirty="0"/>
              <a:t>物品欄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148267" y="5227954"/>
            <a:ext cx="22365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觀看個人擁有資源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04" y="197114"/>
            <a:ext cx="960496" cy="9604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05994"/>
            <a:ext cx="5688632" cy="3596352"/>
          </a:xfrm>
          <a:prstGeom prst="rect">
            <a:avLst/>
          </a:prstGeom>
        </p:spPr>
      </p:pic>
      <p:sp>
        <p:nvSpPr>
          <p:cNvPr id="13" name="向下箭號 12"/>
          <p:cNvSpPr/>
          <p:nvPr/>
        </p:nvSpPr>
        <p:spPr>
          <a:xfrm rot="13039585">
            <a:off x="2641397" y="5107878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06B5148-8522-4B16-A666-0B22DDE5A1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86977" r="70833" b="1528"/>
          <a:stretch/>
        </p:blipFill>
        <p:spPr>
          <a:xfrm>
            <a:off x="2243846" y="5732668"/>
            <a:ext cx="628329" cy="6336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43847" y="5639672"/>
            <a:ext cx="628328" cy="8285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649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86E136-4BA0-4E3C-A82D-34C8EC50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建地與</a:t>
            </a:r>
            <a:r>
              <a:rPr lang="zh-TW" altLang="zh-TW" dirty="0"/>
              <a:t>建築物代表一個</a:t>
            </a:r>
            <a:r>
              <a:rPr lang="zh-TW" altLang="zh-TW" dirty="0">
                <a:solidFill>
                  <a:srgbClr val="FF0000"/>
                </a:solidFill>
              </a:rPr>
              <a:t>單元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9DB8238-D425-4BE5-B2DA-F547EB55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6" name="Google Shape;234;p34">
            <a:extLst>
              <a:ext uri="{FF2B5EF4-FFF2-40B4-BE49-F238E27FC236}">
                <a16:creationId xmlns:a16="http://schemas.microsoft.com/office/drawing/2014/main" id="{DCFC64B6-9E98-4CDF-B594-69D810604C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11" y="972459"/>
            <a:ext cx="8686141" cy="54958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7;p34">
            <a:extLst>
              <a:ext uri="{FF2B5EF4-FFF2-40B4-BE49-F238E27FC236}">
                <a16:creationId xmlns:a16="http://schemas.microsoft.com/office/drawing/2014/main" id="{5F2B179B-37F5-4C8E-8700-2B2DCB3F6A97}"/>
              </a:ext>
            </a:extLst>
          </p:cNvPr>
          <p:cNvSpPr/>
          <p:nvPr/>
        </p:nvSpPr>
        <p:spPr>
          <a:xfrm>
            <a:off x="2221618" y="3189576"/>
            <a:ext cx="1605241" cy="720080"/>
          </a:xfrm>
          <a:prstGeom prst="wedgeRoundRectCallout">
            <a:avLst>
              <a:gd name="adj1" fmla="val 49284"/>
              <a:gd name="adj2" fmla="val -104884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大數的加法</a:t>
            </a:r>
            <a:endParaRPr sz="2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38;p34">
            <a:extLst>
              <a:ext uri="{FF2B5EF4-FFF2-40B4-BE49-F238E27FC236}">
                <a16:creationId xmlns:a16="http://schemas.microsoft.com/office/drawing/2014/main" id="{947916EB-517B-42E8-A181-425F30F80305}"/>
              </a:ext>
            </a:extLst>
          </p:cNvPr>
          <p:cNvSpPr/>
          <p:nvPr/>
        </p:nvSpPr>
        <p:spPr>
          <a:xfrm>
            <a:off x="6542098" y="2084040"/>
            <a:ext cx="1605241" cy="720080"/>
          </a:xfrm>
          <a:prstGeom prst="wedgeRoundRectCallout">
            <a:avLst>
              <a:gd name="adj1" fmla="val -38859"/>
              <a:gd name="adj2" fmla="val 9695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三位數加法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91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46954"/>
            <a:ext cx="8689029" cy="5512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公告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51" y="111524"/>
            <a:ext cx="905108" cy="905108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 rot="13039585">
            <a:off x="3248093" y="5169494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24088"/>
            <a:ext cx="5846387" cy="3684763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812692" y="5181571"/>
            <a:ext cx="1723549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系統最新快訊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C8F1150-B3E7-4ADA-95A7-88C57BE81D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87942" r="63688" b="1146"/>
          <a:stretch/>
        </p:blipFill>
        <p:spPr>
          <a:xfrm>
            <a:off x="2940687" y="5785924"/>
            <a:ext cx="551193" cy="60147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40687" y="5722761"/>
            <a:ext cx="628594" cy="6646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3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46954"/>
            <a:ext cx="8689029" cy="5512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任務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41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93" y="188372"/>
            <a:ext cx="832686" cy="8326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CBC237B-377F-4C97-BA9B-EDAA67905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87441" r="56074" b="502"/>
          <a:stretch/>
        </p:blipFill>
        <p:spPr>
          <a:xfrm>
            <a:off x="3528519" y="5747535"/>
            <a:ext cx="628595" cy="66463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528520" y="5747535"/>
            <a:ext cx="628594" cy="6646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57E654-0DD7-4FFF-B573-6BD457C696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7" r="-1"/>
          <a:stretch/>
        </p:blipFill>
        <p:spPr>
          <a:xfrm>
            <a:off x="897025" y="1106294"/>
            <a:ext cx="6876256" cy="436114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335153" y="4759552"/>
            <a:ext cx="223651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系統所指派的任務</a:t>
            </a:r>
            <a:endParaRPr kumimoji="1" lang="en-US" altLang="zh-TW" sz="2000" dirty="0"/>
          </a:p>
          <a:p>
            <a:r>
              <a:rPr kumimoji="1" lang="zh-TW" altLang="en-US" sz="2000" dirty="0"/>
              <a:t>老師所指派的任務</a:t>
            </a:r>
          </a:p>
        </p:txBody>
      </p:sp>
      <p:sp>
        <p:nvSpPr>
          <p:cNvPr id="19" name="向下箭號 18"/>
          <p:cNvSpPr/>
          <p:nvPr/>
        </p:nvSpPr>
        <p:spPr>
          <a:xfrm rot="11940910">
            <a:off x="3651756" y="5196974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C22FAC-5BB4-4EFA-BB90-A75C304B6C46}"/>
              </a:ext>
            </a:extLst>
          </p:cNvPr>
          <p:cNvSpPr/>
          <p:nvPr/>
        </p:nvSpPr>
        <p:spPr>
          <a:xfrm>
            <a:off x="1041041" y="1721776"/>
            <a:ext cx="432048" cy="144016"/>
          </a:xfrm>
          <a:prstGeom prst="rect">
            <a:avLst/>
          </a:prstGeom>
          <a:solidFill>
            <a:srgbClr val="F1E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82B8E4C-8110-485F-BC2E-660845DCE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9540" y="2158209"/>
            <a:ext cx="1241272" cy="25043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AA86FAC-CA4F-48BE-975F-BDB067DE09A5}"/>
              </a:ext>
            </a:extLst>
          </p:cNvPr>
          <p:cNvSpPr/>
          <p:nvPr/>
        </p:nvSpPr>
        <p:spPr>
          <a:xfrm>
            <a:off x="4932040" y="3034550"/>
            <a:ext cx="1494856" cy="2504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CD56CEE-5DCE-4908-A3FE-775DF7706321}"/>
              </a:ext>
            </a:extLst>
          </p:cNvPr>
          <p:cNvSpPr/>
          <p:nvPr/>
        </p:nvSpPr>
        <p:spPr>
          <a:xfrm>
            <a:off x="4932040" y="3577966"/>
            <a:ext cx="1494856" cy="2504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54B80FF-F110-4563-B5C0-9E93E38A210C}"/>
              </a:ext>
            </a:extLst>
          </p:cNvPr>
          <p:cNvSpPr txBox="1"/>
          <p:nvPr/>
        </p:nvSpPr>
        <p:spPr>
          <a:xfrm>
            <a:off x="6571663" y="2361918"/>
            <a:ext cx="146706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有過關標準</a:t>
            </a:r>
            <a:endParaRPr kumimoji="1" lang="en-US" altLang="zh-TW" sz="2000" dirty="0"/>
          </a:p>
          <a:p>
            <a:r>
              <a:rPr kumimoji="1" lang="zh-TW" altLang="en-US" sz="2000" dirty="0"/>
              <a:t>有完成獎勵</a:t>
            </a:r>
          </a:p>
        </p:txBody>
      </p:sp>
    </p:spTree>
    <p:extLst>
      <p:ext uri="{BB962C8B-B14F-4D97-AF65-F5344CB8AC3E}">
        <p14:creationId xmlns:p14="http://schemas.microsoft.com/office/powerpoint/2010/main" val="37991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7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任務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93" y="188372"/>
            <a:ext cx="832686" cy="83268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"/>
          <a:stretch/>
        </p:blipFill>
        <p:spPr>
          <a:xfrm>
            <a:off x="433645" y="1196752"/>
            <a:ext cx="8458355" cy="53638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331A2DD-5D3E-4A0B-8CB4-9931436BC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9" t="83375" r="43145" b="8357"/>
          <a:stretch/>
        </p:blipFill>
        <p:spPr>
          <a:xfrm>
            <a:off x="3995936" y="5661248"/>
            <a:ext cx="1296144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11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任務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43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93" y="188372"/>
            <a:ext cx="832686" cy="83268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B4F0940-5092-487F-BE1F-20785A77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2" y="1140489"/>
            <a:ext cx="8316416" cy="52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1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46954"/>
            <a:ext cx="8689029" cy="5512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信件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44</a:t>
            </a:fld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5076056" y="5262279"/>
            <a:ext cx="22365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同儕數學問題討論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9" y="153470"/>
            <a:ext cx="826324" cy="82632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80874"/>
            <a:ext cx="6067666" cy="3820694"/>
          </a:xfrm>
          <a:prstGeom prst="rect">
            <a:avLst/>
          </a:prstGeom>
        </p:spPr>
      </p:pic>
      <p:sp>
        <p:nvSpPr>
          <p:cNvPr id="20" name="向下箭號 19"/>
          <p:cNvSpPr/>
          <p:nvPr/>
        </p:nvSpPr>
        <p:spPr>
          <a:xfrm rot="11253194">
            <a:off x="4277738" y="5170711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B53FA6F-2282-412A-AFF9-AAB40BCBF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5" t="87280" r="48231" b="1417"/>
          <a:stretch/>
        </p:blipFill>
        <p:spPr>
          <a:xfrm>
            <a:off x="4174139" y="5758251"/>
            <a:ext cx="628594" cy="62307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139952" y="5716692"/>
            <a:ext cx="628594" cy="6646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F9ABDA-478B-40B8-B96A-95FC1D27C16B}"/>
              </a:ext>
            </a:extLst>
          </p:cNvPr>
          <p:cNvSpPr/>
          <p:nvPr/>
        </p:nvSpPr>
        <p:spPr>
          <a:xfrm>
            <a:off x="7164288" y="1514636"/>
            <a:ext cx="628594" cy="6646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65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3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FD99FDDA-9EA6-4036-9191-179F5C6C8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7" y="919940"/>
            <a:ext cx="8689029" cy="551245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8" t="88237"/>
          <a:stretch/>
        </p:blipFill>
        <p:spPr>
          <a:xfrm>
            <a:off x="8316415" y="5810958"/>
            <a:ext cx="696141" cy="648455"/>
          </a:xfrm>
          <a:prstGeom prst="rect">
            <a:avLst/>
          </a:prstGeom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系統設定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297279" y="5791795"/>
            <a:ext cx="696141" cy="6484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pic>
        <p:nvPicPr>
          <p:cNvPr id="13" name="內容版面配置區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6725142" cy="424008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148064" y="5142513"/>
            <a:ext cx="2475176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/>
              <a:t>設定</a:t>
            </a:r>
            <a:r>
              <a:rPr lang="zh-TW" altLang="en-US" sz="2000" b="1" dirty="0">
                <a:solidFill>
                  <a:srgbClr val="FF0000"/>
                </a:solidFill>
              </a:rPr>
              <a:t>注音字型</a:t>
            </a:r>
            <a:r>
              <a:rPr lang="zh-TW" altLang="en-US" sz="2000" dirty="0"/>
              <a:t>及顯示某年級單元位置</a:t>
            </a:r>
          </a:p>
        </p:txBody>
      </p:sp>
      <p:sp>
        <p:nvSpPr>
          <p:cNvPr id="17" name="向下箭號 16"/>
          <p:cNvSpPr/>
          <p:nvPr/>
        </p:nvSpPr>
        <p:spPr>
          <a:xfrm rot="7799207">
            <a:off x="7800189" y="5284324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51458"/>
            <a:ext cx="912878" cy="9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9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系統設定顯示畫面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3" y="1032656"/>
            <a:ext cx="8788164" cy="553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3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56901"/>
            <a:ext cx="8689029" cy="55124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客服功能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47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93" y="1229600"/>
            <a:ext cx="7008013" cy="44261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6215" y="5368604"/>
            <a:ext cx="3104378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/>
              <a:t>如在使用數學島中發現問題或建議，可以至</a:t>
            </a:r>
            <a:r>
              <a:rPr lang="zh-TW" altLang="en-US" sz="2000" b="1" dirty="0">
                <a:solidFill>
                  <a:srgbClr val="FF0000"/>
                </a:solidFill>
              </a:rPr>
              <a:t>客服區</a:t>
            </a:r>
            <a:r>
              <a:rPr lang="zh-TW" altLang="en-US" sz="2000" dirty="0"/>
              <a:t>回報給我們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880194B-9037-4C28-B61D-E11FBDD190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0" t="87426" r="7845" b="1732"/>
          <a:stretch/>
        </p:blipFill>
        <p:spPr>
          <a:xfrm>
            <a:off x="7642552" y="5967298"/>
            <a:ext cx="690455" cy="5955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642552" y="5967298"/>
            <a:ext cx="690455" cy="6906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593A228-57E6-4934-9D23-AB0E9A95E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57" y="128176"/>
            <a:ext cx="952500" cy="952500"/>
          </a:xfrm>
          <a:prstGeom prst="rect">
            <a:avLst/>
          </a:prstGeom>
        </p:spPr>
      </p:pic>
      <p:sp>
        <p:nvSpPr>
          <p:cNvPr id="14" name="向下箭號 13"/>
          <p:cNvSpPr/>
          <p:nvPr/>
        </p:nvSpPr>
        <p:spPr>
          <a:xfrm rot="7799207">
            <a:off x="7197665" y="5503280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52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1BB0A30-8E0E-4655-B5C1-BF7F48097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7" y="1099066"/>
            <a:ext cx="8369766" cy="52216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客服功能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907704" y="4470748"/>
            <a:ext cx="3104378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/>
              <a:t>如在使用數學島中發現問題或建議，可以至</a:t>
            </a:r>
            <a:r>
              <a:rPr lang="zh-TW" altLang="en-US" sz="2000" b="1" dirty="0">
                <a:solidFill>
                  <a:srgbClr val="FF0000"/>
                </a:solidFill>
              </a:rPr>
              <a:t>客服區</a:t>
            </a:r>
            <a:r>
              <a:rPr lang="zh-TW" altLang="en-US" sz="2000" dirty="0"/>
              <a:t>回報給我們</a:t>
            </a:r>
          </a:p>
        </p:txBody>
      </p:sp>
      <p:sp>
        <p:nvSpPr>
          <p:cNvPr id="7" name="矩形 6"/>
          <p:cNvSpPr/>
          <p:nvPr/>
        </p:nvSpPr>
        <p:spPr>
          <a:xfrm>
            <a:off x="382853" y="5794798"/>
            <a:ext cx="690455" cy="6906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593A228-57E6-4934-9D23-AB0E9A95E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57" y="128176"/>
            <a:ext cx="952500" cy="952500"/>
          </a:xfrm>
          <a:prstGeom prst="rect">
            <a:avLst/>
          </a:prstGeom>
        </p:spPr>
      </p:pic>
      <p:sp>
        <p:nvSpPr>
          <p:cNvPr id="14" name="向下箭號 13"/>
          <p:cNvSpPr/>
          <p:nvPr/>
        </p:nvSpPr>
        <p:spPr>
          <a:xfrm rot="13391979">
            <a:off x="1160541" y="5299914"/>
            <a:ext cx="421394" cy="424265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B4C06C-B5FD-4269-9D42-A994ACEBFDD6}"/>
              </a:ext>
            </a:extLst>
          </p:cNvPr>
          <p:cNvSpPr/>
          <p:nvPr/>
        </p:nvSpPr>
        <p:spPr>
          <a:xfrm>
            <a:off x="512475" y="1196752"/>
            <a:ext cx="963181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58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3261" y="116632"/>
            <a:ext cx="8640000" cy="900000"/>
          </a:xfrm>
        </p:spPr>
        <p:txBody>
          <a:bodyPr/>
          <a:lstStyle/>
          <a:p>
            <a:r>
              <a:rPr lang="zh-TW" altLang="en-US" dirty="0"/>
              <a:t>簽到功能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9" y="1119949"/>
            <a:ext cx="8598617" cy="5405396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281288" y="5091199"/>
            <a:ext cx="1138584" cy="5697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619672" y="5781409"/>
            <a:ext cx="2749471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000" dirty="0"/>
              <a:t>登入系統即可進行簽到</a:t>
            </a:r>
          </a:p>
        </p:txBody>
      </p:sp>
    </p:spTree>
    <p:extLst>
      <p:ext uri="{BB962C8B-B14F-4D97-AF65-F5344CB8AC3E}">
        <p14:creationId xmlns:p14="http://schemas.microsoft.com/office/powerpoint/2010/main" val="31296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9" y="836712"/>
            <a:ext cx="8631951" cy="542340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5" y="862187"/>
            <a:ext cx="8631675" cy="543897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979712" y="3228945"/>
            <a:ext cx="518457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按</a:t>
            </a:r>
            <a:r>
              <a:rPr lang="zh-TW" altLang="en-US" sz="2000" b="1" dirty="0">
                <a:solidFill>
                  <a:srgbClr val="FF0000"/>
                </a:solidFill>
              </a:rPr>
              <a:t>滑鼠左鍵</a:t>
            </a:r>
            <a:r>
              <a:rPr lang="zh-TW" altLang="en-US" sz="2000" dirty="0"/>
              <a:t>拖拉小地圖，方便尋找單元位置</a:t>
            </a:r>
          </a:p>
        </p:txBody>
      </p:sp>
    </p:spTree>
    <p:extLst>
      <p:ext uri="{BB962C8B-B14F-4D97-AF65-F5344CB8AC3E}">
        <p14:creationId xmlns:p14="http://schemas.microsoft.com/office/powerpoint/2010/main" val="2748642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5"/>
          <p:cNvSpPr txBox="1"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icrosoft JhengHei"/>
              <a:buNone/>
            </a:pPr>
            <a:r>
              <a:rPr lang="zh-TW" b="1">
                <a:solidFill>
                  <a:schemeClr val="accent2"/>
                </a:solidFill>
              </a:rPr>
              <a:t>常見問題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908" name="Google Shape;908;p75"/>
          <p:cNvSpPr txBox="1"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040"/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909" name="Google Shape;909;p75"/>
          <p:cNvSpPr txBox="1">
            <a:spLocks noGrp="1"/>
          </p:cNvSpPr>
          <p:nvPr>
            <p:ph type="sldNum" idx="12"/>
          </p:nvPr>
        </p:nvSpPr>
        <p:spPr>
          <a:xfrm>
            <a:off x="25289" y="6468264"/>
            <a:ext cx="409941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76"/>
          <p:cNvSpPr/>
          <p:nvPr/>
        </p:nvSpPr>
        <p:spPr>
          <a:xfrm>
            <a:off x="6516496" y="4761368"/>
            <a:ext cx="2520000" cy="19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76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Q &amp; A</a:t>
            </a:r>
            <a:endParaRPr/>
          </a:p>
        </p:txBody>
      </p:sp>
      <p:sp>
        <p:nvSpPr>
          <p:cNvPr id="916" name="Google Shape;916;p76"/>
          <p:cNvSpPr txBox="1"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360000" algn="just" rtl="0">
              <a:spcBef>
                <a:spcPts val="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如何蓋房子？</a:t>
            </a:r>
            <a:endParaRPr b="1" dirty="0"/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當完成空地中的任務時，就會出現預設的房子；當完成全部的任務後，就可以更換成自己購買的房子了。</a:t>
            </a:r>
            <a:endParaRPr dirty="0">
              <a:solidFill>
                <a:srgbClr val="002060"/>
              </a:solidFill>
            </a:endParaRPr>
          </a:p>
          <a:p>
            <a:pPr marL="756000" lvl="1" indent="-208870" algn="just" rtl="0">
              <a:spcBef>
                <a:spcPts val="600"/>
              </a:spcBef>
              <a:spcAft>
                <a:spcPts val="0"/>
              </a:spcAft>
              <a:buSzPts val="2380"/>
              <a:buNone/>
            </a:pPr>
            <a:endParaRPr dirty="0"/>
          </a:p>
          <a:p>
            <a:pPr marL="360000" lvl="0" indent="-360000" algn="just" rtl="0">
              <a:spcBef>
                <a:spcPts val="60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甚麼時候才會有「任務」呢？</a:t>
            </a:r>
            <a:endParaRPr b="1" dirty="0"/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畫面下方的「任務」是由老師所給予的。老師可以到「夫子學院→教師百寶箱→老師管理→數學島→指派任務」中指派任務給學生。</a:t>
            </a:r>
            <a:endParaRPr dirty="0">
              <a:solidFill>
                <a:srgbClr val="002060"/>
              </a:solidFill>
            </a:endParaRPr>
          </a:p>
          <a:p>
            <a:pPr marL="360000" lvl="0" indent="-187280" algn="just" rtl="0">
              <a:spcBef>
                <a:spcPts val="600"/>
              </a:spcBef>
              <a:spcAft>
                <a:spcPts val="0"/>
              </a:spcAft>
              <a:buSzPts val="2720"/>
              <a:buNone/>
            </a:pPr>
            <a:endParaRPr dirty="0"/>
          </a:p>
        </p:txBody>
      </p:sp>
      <p:pic>
        <p:nvPicPr>
          <p:cNvPr id="917" name="Google Shape;917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168" y="3356992"/>
            <a:ext cx="720080" cy="72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7"/>
          <p:cNvSpPr/>
          <p:nvPr/>
        </p:nvSpPr>
        <p:spPr>
          <a:xfrm>
            <a:off x="6516496" y="4761368"/>
            <a:ext cx="2520000" cy="19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77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Q &amp; A</a:t>
            </a:r>
            <a:endParaRPr/>
          </a:p>
        </p:txBody>
      </p:sp>
      <p:sp>
        <p:nvSpPr>
          <p:cNvPr id="924" name="Google Shape;924;p77"/>
          <p:cNvSpPr txBox="1"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360000" algn="just" rtl="0">
              <a:spcBef>
                <a:spcPts val="0"/>
              </a:spcBef>
              <a:spcAft>
                <a:spcPts val="0"/>
              </a:spcAft>
              <a:buSzPts val="2720"/>
              <a:buChar char="⮚"/>
            </a:pPr>
            <a:r>
              <a:rPr lang="zh-TW" b="1"/>
              <a:t>為什麼進去任務畫面會是空白的？</a:t>
            </a:r>
            <a:endParaRPr b="1"/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>
                <a:solidFill>
                  <a:srgbClr val="002060"/>
                </a:solidFill>
              </a:rPr>
              <a:t>可能是因為網路不穩的關係，因為每題題目都是一張圖片，所以可能要耐心地等待讓系統將題目載入，若等了很久還是沒有出現的話，建議關閉瀏覽器，重新登入數學島。</a:t>
            </a:r>
            <a:endParaRPr>
              <a:solidFill>
                <a:srgbClr val="002060"/>
              </a:solidFill>
            </a:endParaRPr>
          </a:p>
          <a:p>
            <a:pPr marL="360000" lvl="0" indent="-187280" algn="just" rtl="0">
              <a:spcBef>
                <a:spcPts val="600"/>
              </a:spcBef>
              <a:spcAft>
                <a:spcPts val="0"/>
              </a:spcAft>
              <a:buSzPts val="2720"/>
              <a:buNone/>
            </a:pPr>
            <a:endParaRPr b="1"/>
          </a:p>
          <a:p>
            <a:pPr marL="360000" lvl="0" indent="-360000" algn="just" rtl="0">
              <a:spcBef>
                <a:spcPts val="600"/>
              </a:spcBef>
              <a:spcAft>
                <a:spcPts val="0"/>
              </a:spcAft>
              <a:buSzPts val="2720"/>
              <a:buChar char="⮚"/>
            </a:pPr>
            <a:r>
              <a:rPr lang="zh-TW" b="1"/>
              <a:t>我不想繼續做這個任務了，該怎麼離開？</a:t>
            </a:r>
            <a:endParaRPr/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>
                <a:solidFill>
                  <a:srgbClr val="002060"/>
                </a:solidFill>
              </a:rPr>
              <a:t>我們希望當學生開始做一個任務時，可以把這個任務完成後再進行其他的事；但如果真的想要離開的話，可以點選瀏覽器的「重新整理」就可以離開了。</a:t>
            </a:r>
            <a:endParaRPr>
              <a:solidFill>
                <a:srgbClr val="002060"/>
              </a:solidFill>
            </a:endParaRPr>
          </a:p>
          <a:p>
            <a:pPr marL="360000" lvl="0" indent="-187280" algn="just" rtl="0">
              <a:spcBef>
                <a:spcPts val="600"/>
              </a:spcBef>
              <a:spcAft>
                <a:spcPts val="0"/>
              </a:spcAft>
              <a:buSzPts val="2720"/>
              <a:buNone/>
            </a:pPr>
            <a:endParaRPr/>
          </a:p>
          <a:p>
            <a:pPr marL="360000" lvl="0" indent="-187280" algn="just" rtl="0">
              <a:spcBef>
                <a:spcPts val="600"/>
              </a:spcBef>
              <a:spcAft>
                <a:spcPts val="0"/>
              </a:spcAft>
              <a:buSzPts val="272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8"/>
          <p:cNvSpPr/>
          <p:nvPr/>
        </p:nvSpPr>
        <p:spPr>
          <a:xfrm>
            <a:off x="6516496" y="4761368"/>
            <a:ext cx="2520000" cy="19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78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Q &amp; A</a:t>
            </a:r>
            <a:endParaRPr/>
          </a:p>
        </p:txBody>
      </p:sp>
      <p:sp>
        <p:nvSpPr>
          <p:cNvPr id="931" name="Google Shape;931;p78"/>
          <p:cNvSpPr txBox="1">
            <a:spLocks noGrp="1"/>
          </p:cNvSpPr>
          <p:nvPr>
            <p:ph type="body" idx="1"/>
          </p:nvPr>
        </p:nvSpPr>
        <p:spPr>
          <a:xfrm>
            <a:off x="229025" y="885005"/>
            <a:ext cx="8640000" cy="511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360000" algn="just" rtl="0">
              <a:spcBef>
                <a:spcPts val="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題目、答案或系統遇到問題要怎麼處理？</a:t>
            </a:r>
            <a:endParaRPr b="1" dirty="0"/>
          </a:p>
          <a:p>
            <a:pPr marL="1152000" lvl="2" indent="-359999" algn="just" rtl="0">
              <a:spcBef>
                <a:spcPts val="600"/>
              </a:spcBef>
              <a:spcAft>
                <a:spcPts val="0"/>
              </a:spcAft>
              <a:buSzPts val="2160"/>
              <a:buChar char="✔"/>
            </a:pPr>
            <a:r>
              <a:rPr lang="zh-TW" dirty="0">
                <a:solidFill>
                  <a:srgbClr val="002060"/>
                </a:solidFill>
              </a:rPr>
              <a:t>在首頁的右下角有「客服」區，可以直接跟我們說遇到的問題。</a:t>
            </a:r>
            <a:endParaRPr dirty="0">
              <a:solidFill>
                <a:srgbClr val="002060"/>
              </a:solidFill>
            </a:endParaRPr>
          </a:p>
          <a:p>
            <a:pPr marL="1152000" lvl="2" indent="-359999" algn="just" rtl="0">
              <a:spcBef>
                <a:spcPts val="600"/>
              </a:spcBef>
              <a:spcAft>
                <a:spcPts val="0"/>
              </a:spcAft>
              <a:buSzPts val="2160"/>
              <a:buChar char="✔"/>
            </a:pPr>
            <a:r>
              <a:rPr lang="zh-TW" dirty="0">
                <a:solidFill>
                  <a:srgbClr val="002060"/>
                </a:solidFill>
              </a:rPr>
              <a:t>在每一題任務的左下角也都有客服，直接在任務中告知問題，系統會直接紀錄目前的位置。</a:t>
            </a:r>
            <a:endParaRPr dirty="0">
              <a:solidFill>
                <a:srgbClr val="002060"/>
              </a:solidFill>
            </a:endParaRPr>
          </a:p>
          <a:p>
            <a:pPr marL="1152000" lvl="2" indent="-222839" algn="just" rtl="0">
              <a:spcBef>
                <a:spcPts val="600"/>
              </a:spcBef>
              <a:spcAft>
                <a:spcPts val="0"/>
              </a:spcAft>
              <a:buSzPts val="2160"/>
              <a:buNone/>
            </a:pPr>
            <a:endParaRPr dirty="0">
              <a:solidFill>
                <a:srgbClr val="002060"/>
              </a:solidFill>
            </a:endParaRPr>
          </a:p>
        </p:txBody>
      </p:sp>
      <p:sp>
        <p:nvSpPr>
          <p:cNvPr id="5" name="Google Shape;938;p79">
            <a:extLst>
              <a:ext uri="{FF2B5EF4-FFF2-40B4-BE49-F238E27FC236}">
                <a16:creationId xmlns:a16="http://schemas.microsoft.com/office/drawing/2014/main" id="{D936064B-55A5-4F54-8AD0-BF545871046E}"/>
              </a:ext>
            </a:extLst>
          </p:cNvPr>
          <p:cNvSpPr txBox="1">
            <a:spLocks/>
          </p:cNvSpPr>
          <p:nvPr/>
        </p:nvSpPr>
        <p:spPr>
          <a:xfrm>
            <a:off x="250806" y="3429000"/>
            <a:ext cx="8303415" cy="23042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60000" indent="-360000" algn="just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56000" indent="-360000" algn="just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52000" indent="-360000" algn="just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005840" indent="-182880" algn="just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全真中黑體" panose="02010609000101010101" pitchFamily="49" charset="-120"/>
                <a:cs typeface="+mn-cs"/>
              </a:defRPr>
            </a:lvl4pPr>
            <a:lvl5pPr marL="1188720" indent="-137160" algn="just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全真中黑體" panose="02010609000101010101" pitchFamily="49" charset="-120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SzPts val="2720"/>
              <a:buFont typeface="Wingdings" panose="05000000000000000000" pitchFamily="2" charset="2"/>
              <a:buChar char="⮚"/>
            </a:pPr>
            <a:r>
              <a:rPr lang="zh-TW" altLang="en-US" b="1" dirty="0"/>
              <a:t>作答區沒有我想要的分數樣式，要怎麼切換？</a:t>
            </a:r>
          </a:p>
          <a:p>
            <a:pPr lvl="1">
              <a:buSzPts val="2380"/>
              <a:buFont typeface="Wingdings" panose="05000000000000000000" pitchFamily="2" charset="2"/>
              <a:buChar char="●"/>
            </a:pPr>
            <a:r>
              <a:rPr lang="zh-TW" altLang="en-US" dirty="0">
                <a:solidFill>
                  <a:srgbClr val="002060"/>
                </a:solidFill>
              </a:rPr>
              <a:t>部分的分數題型是可以切換分數的樣式，只要點選答案區左邊「白底黑字」的按鈕，連續點擊就可以切換成自己想要的分數形式了。</a:t>
            </a:r>
          </a:p>
        </p:txBody>
      </p:sp>
      <p:pic>
        <p:nvPicPr>
          <p:cNvPr id="6" name="Google Shape;939;p79">
            <a:extLst>
              <a:ext uri="{FF2B5EF4-FFF2-40B4-BE49-F238E27FC236}">
                <a16:creationId xmlns:a16="http://schemas.microsoft.com/office/drawing/2014/main" id="{828BADA4-710A-4EE8-82FC-284F9C24A8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4928" y="5348901"/>
            <a:ext cx="4178479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40;p79">
            <a:extLst>
              <a:ext uri="{FF2B5EF4-FFF2-40B4-BE49-F238E27FC236}">
                <a16:creationId xmlns:a16="http://schemas.microsoft.com/office/drawing/2014/main" id="{BDA73EA7-D9BF-4D7D-B646-D9F430506814}"/>
              </a:ext>
            </a:extLst>
          </p:cNvPr>
          <p:cNvSpPr/>
          <p:nvPr/>
        </p:nvSpPr>
        <p:spPr>
          <a:xfrm>
            <a:off x="4563968" y="5575405"/>
            <a:ext cx="678574" cy="51854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80"/>
          <p:cNvSpPr/>
          <p:nvPr/>
        </p:nvSpPr>
        <p:spPr>
          <a:xfrm>
            <a:off x="6516496" y="4761368"/>
            <a:ext cx="2520000" cy="19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80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Q &amp; A</a:t>
            </a:r>
            <a:endParaRPr/>
          </a:p>
        </p:txBody>
      </p:sp>
      <p:sp>
        <p:nvSpPr>
          <p:cNvPr id="947" name="Google Shape;947;p80"/>
          <p:cNvSpPr txBox="1"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360000" algn="just" rtl="0">
              <a:spcBef>
                <a:spcPts val="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如何邀請好友？</a:t>
            </a:r>
            <a:endParaRPr b="1" dirty="0"/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首先，先進到畫面上方偏中間的「碼頭」，然後再進到「拜訪同學」，選擇一位想要加為好友的同學，進到同學的島後，點選畫面右下角「邀請好友」的按鈕，點選後就會寄出好友邀請了。</a:t>
            </a:r>
            <a:endParaRPr dirty="0">
              <a:solidFill>
                <a:srgbClr val="002060"/>
              </a:solidFill>
            </a:endParaRPr>
          </a:p>
          <a:p>
            <a:pPr marL="756000" lvl="1" indent="-208870" algn="just" rtl="0">
              <a:spcBef>
                <a:spcPts val="600"/>
              </a:spcBef>
              <a:spcAft>
                <a:spcPts val="0"/>
              </a:spcAft>
              <a:buSzPts val="2380"/>
              <a:buNone/>
            </a:pPr>
            <a:endParaRPr dirty="0">
              <a:solidFill>
                <a:srgbClr val="002060"/>
              </a:solidFill>
            </a:endParaRPr>
          </a:p>
          <a:p>
            <a:pPr marL="360000" lvl="0" indent="-360000" algn="just" rtl="0">
              <a:spcBef>
                <a:spcPts val="60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為什麼我沒辦法至碼頭拜訪同學呢？</a:t>
            </a:r>
            <a:endParaRPr b="1" dirty="0"/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拜訪同學需要在系統上有加入班級才可以。</a:t>
            </a:r>
            <a:endParaRPr dirty="0">
              <a:solidFill>
                <a:srgbClr val="002060"/>
              </a:solidFill>
            </a:endParaRPr>
          </a:p>
          <a:p>
            <a:pPr marL="756000" lvl="1" indent="-360000" algn="just" rtl="0"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老師可以從「夫子學院→教師百寶箱→帳號建立」中設定班級成員。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81"/>
          <p:cNvSpPr/>
          <p:nvPr/>
        </p:nvSpPr>
        <p:spPr>
          <a:xfrm>
            <a:off x="6516496" y="4761368"/>
            <a:ext cx="2520000" cy="19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81"/>
          <p:cNvSpPr txBox="1">
            <a:spLocks noGrp="1"/>
          </p:cNvSpPr>
          <p:nvPr>
            <p:ph type="title"/>
          </p:nvPr>
        </p:nvSpPr>
        <p:spPr>
          <a:xfrm>
            <a:off x="252000" y="116632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icrosoft JhengHei"/>
              <a:buNone/>
            </a:pPr>
            <a:r>
              <a:rPr lang="zh-TW"/>
              <a:t>Q &amp; A</a:t>
            </a:r>
            <a:endParaRPr/>
          </a:p>
        </p:txBody>
      </p:sp>
      <p:sp>
        <p:nvSpPr>
          <p:cNvPr id="954" name="Google Shape;954;p81"/>
          <p:cNvSpPr txBox="1">
            <a:spLocks noGrp="1"/>
          </p:cNvSpPr>
          <p:nvPr>
            <p:ph type="body" idx="1"/>
          </p:nvPr>
        </p:nvSpPr>
        <p:spPr>
          <a:xfrm>
            <a:off x="252000" y="1124744"/>
            <a:ext cx="86400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lvl="0" indent="-360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有同學利用信件騷擾我怎麼辦？</a:t>
            </a:r>
            <a:endParaRPr b="1" dirty="0"/>
          </a:p>
          <a:p>
            <a:pPr marL="360000" lvl="0" indent="-36000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可以刪除好友嗎？</a:t>
            </a:r>
            <a:endParaRPr b="1" dirty="0"/>
          </a:p>
          <a:p>
            <a:pPr marL="756000" lvl="1" indent="-36000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系統沒辦法刪除好友。但目前有新增了「黑名單」的功能，將同學設為黑名單後，他所寄的信件就會進到「拒讀」信箱中；系統也不會通知有新信件。</a:t>
            </a:r>
            <a:endParaRPr dirty="0">
              <a:solidFill>
                <a:srgbClr val="002060"/>
              </a:solidFill>
            </a:endParaRPr>
          </a:p>
          <a:p>
            <a:pPr marL="360000" lvl="0" indent="-18728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endParaRPr dirty="0"/>
          </a:p>
          <a:p>
            <a:pPr marL="360000" lvl="0" indent="-36000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720"/>
              <a:buChar char="⮚"/>
            </a:pPr>
            <a:r>
              <a:rPr lang="zh-TW" b="1" dirty="0"/>
              <a:t>為什麼我不能寄信了？</a:t>
            </a:r>
            <a:endParaRPr b="1" dirty="0"/>
          </a:p>
          <a:p>
            <a:pPr marL="756000" lvl="1" indent="-36000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●"/>
            </a:pPr>
            <a:r>
              <a:rPr lang="zh-TW" dirty="0">
                <a:solidFill>
                  <a:srgbClr val="002060"/>
                </a:solidFill>
              </a:rPr>
              <a:t>因為老師有權限可以關閉學生的信件功能，所以當發現不能寄信的時候，可能是老師將功能關閉了。</a:t>
            </a: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謝謝！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kumimoji="1" lang="en-US" altLang="zh-TW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206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3" y="756587"/>
            <a:ext cx="8631675" cy="543897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529374" y="3284984"/>
            <a:ext cx="279748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點按</a:t>
            </a:r>
            <a:r>
              <a:rPr lang="zh-TW" altLang="en-US" sz="2000" b="1" dirty="0">
                <a:solidFill>
                  <a:srgbClr val="FF0000"/>
                </a:solidFill>
              </a:rPr>
              <a:t>縮放按鈕</a:t>
            </a:r>
            <a:r>
              <a:rPr lang="zh-TW" altLang="en-US" sz="2000" dirty="0"/>
              <a:t>或者</a:t>
            </a:r>
            <a:r>
              <a:rPr lang="zh-TW" altLang="en-US" sz="2000" b="1" dirty="0">
                <a:solidFill>
                  <a:srgbClr val="FF0000"/>
                </a:solidFill>
              </a:rPr>
              <a:t>滾動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r>
              <a:rPr lang="zh-TW" altLang="en-US" sz="2000" b="1" dirty="0">
                <a:solidFill>
                  <a:srgbClr val="FF0000"/>
                </a:solidFill>
              </a:rPr>
              <a:t>滑鼠滾輪</a:t>
            </a:r>
            <a:r>
              <a:rPr lang="zh-TW" altLang="en-US" sz="2000" dirty="0"/>
              <a:t>進行縮放地圖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6EEB827-B399-4234-A76E-782231CD8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2" t="67227" b="12472"/>
          <a:stretch/>
        </p:blipFill>
        <p:spPr>
          <a:xfrm>
            <a:off x="8139537" y="4413049"/>
            <a:ext cx="766356" cy="110418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31212" y="4413049"/>
            <a:ext cx="766356" cy="11041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5450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5" y="715453"/>
            <a:ext cx="8631675" cy="54389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6" y="723901"/>
            <a:ext cx="8656731" cy="543897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940152" y="4431947"/>
            <a:ext cx="2573152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ysClr val="windowText" lastClr="000000"/>
                </a:solidFill>
              </a:rPr>
              <a:t>3</a:t>
            </a:r>
            <a:r>
              <a:rPr lang="zh-TW" altLang="en-US" sz="2000" dirty="0">
                <a:solidFill>
                  <a:sysClr val="windowText" lastClr="000000"/>
                </a:solidFill>
              </a:rPr>
              <a:t>種顯示模式，方便觀看單元或路線位置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BDD7F79-E922-41DF-8857-2074022EC5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2" t="86805" r="1"/>
          <a:stretch/>
        </p:blipFill>
        <p:spPr>
          <a:xfrm>
            <a:off x="7094574" y="5445223"/>
            <a:ext cx="1813407" cy="7176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092280" y="5445223"/>
            <a:ext cx="1813407" cy="6806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8124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dirty="0"/>
              <a:t>小地圖</a:t>
            </a:r>
            <a:r>
              <a:rPr kumimoji="1" lang="en-US" altLang="zh-TW" dirty="0"/>
              <a:t>3</a:t>
            </a:r>
            <a:r>
              <a:rPr kumimoji="1" lang="zh-TW" altLang="en-US" dirty="0"/>
              <a:t>種顯示模式，彈性觀看地圖資訊</a:t>
            </a:r>
            <a:endParaRPr lang="zh-TW" altLang="en-US" dirty="0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2017/3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33" y="1023238"/>
            <a:ext cx="4340776" cy="27320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92557" y="4761368"/>
            <a:ext cx="252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3" y="3924496"/>
            <a:ext cx="4198313" cy="26451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9" y="3946437"/>
            <a:ext cx="4198313" cy="26451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620" y="4007795"/>
            <a:ext cx="781946" cy="74167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072" y="3887758"/>
            <a:ext cx="781946" cy="86409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20" y="1000526"/>
            <a:ext cx="781946" cy="76896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224831" y="976975"/>
            <a:ext cx="233910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400" b="1" dirty="0">
                <a:solidFill>
                  <a:srgbClr val="0033CC"/>
                </a:solidFill>
              </a:rPr>
              <a:t>顯示建築和文字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6587" y="3889716"/>
            <a:ext cx="233910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400" b="1" dirty="0">
                <a:solidFill>
                  <a:srgbClr val="0033CC"/>
                </a:solidFill>
              </a:rPr>
              <a:t>隱藏建築和文字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598790" y="3851328"/>
            <a:ext cx="1723549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400" b="1" dirty="0">
                <a:solidFill>
                  <a:srgbClr val="0033CC"/>
                </a:solidFill>
              </a:rPr>
              <a:t>只隱藏文字</a:t>
            </a:r>
          </a:p>
        </p:txBody>
      </p:sp>
    </p:spTree>
    <p:extLst>
      <p:ext uri="{BB962C8B-B14F-4D97-AF65-F5344CB8AC3E}">
        <p14:creationId xmlns:p14="http://schemas.microsoft.com/office/powerpoint/2010/main" val="59996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2BE5-FC8E-471E-A89F-9222434046C7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3" y="756587"/>
            <a:ext cx="8631675" cy="543897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632483" y="2132856"/>
            <a:ext cx="2376264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點選</a:t>
            </a:r>
            <a:r>
              <a:rPr lang="zh-TW" altLang="en-US" sz="2000" b="1" dirty="0">
                <a:solidFill>
                  <a:srgbClr val="FF0000"/>
                </a:solidFill>
              </a:rPr>
              <a:t>建地</a:t>
            </a:r>
            <a:r>
              <a:rPr lang="zh-TW" altLang="en-US" sz="2000" dirty="0"/>
              <a:t>或</a:t>
            </a:r>
            <a:r>
              <a:rPr lang="zh-TW" altLang="en-US" sz="2000" b="1" dirty="0">
                <a:solidFill>
                  <a:srgbClr val="FF0000"/>
                </a:solidFill>
              </a:rPr>
              <a:t>建築物</a:t>
            </a:r>
            <a:r>
              <a:rPr lang="zh-TW" altLang="en-US" sz="2000" dirty="0"/>
              <a:t>選擇這個單元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3359A0-F2D5-4135-B86A-B63DD522E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6" t="18683" r="46002" b="47091"/>
          <a:stretch/>
        </p:blipFill>
        <p:spPr>
          <a:xfrm>
            <a:off x="3347864" y="1772817"/>
            <a:ext cx="1578912" cy="186149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61735" y="1772817"/>
            <a:ext cx="1578912" cy="186149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95651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清晰度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清晰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18336</TotalTime>
  <Words>1259</Words>
  <Application>Microsoft Office PowerPoint</Application>
  <PresentationFormat>如螢幕大小 (4:3)</PresentationFormat>
  <Paragraphs>233</Paragraphs>
  <Slides>56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4" baseType="lpstr">
      <vt:lpstr>全真中黑體</vt:lpstr>
      <vt:lpstr>微軟正黑體</vt:lpstr>
      <vt:lpstr>微軟正黑體</vt:lpstr>
      <vt:lpstr>新細明體</vt:lpstr>
      <vt:lpstr>Arial</vt:lpstr>
      <vt:lpstr>Calibri</vt:lpstr>
      <vt:lpstr>Wingdings</vt:lpstr>
      <vt:lpstr>清晰度</vt:lpstr>
      <vt:lpstr>「數學島」系統功能介紹</vt:lpstr>
      <vt:lpstr>每個區塊代表一個領域</vt:lpstr>
      <vt:lpstr>地圖是由很多主題路組成的</vt:lpstr>
      <vt:lpstr>建地與建築物代表一個單元</vt:lpstr>
      <vt:lpstr>PowerPoint 簡報</vt:lpstr>
      <vt:lpstr>PowerPoint 簡報</vt:lpstr>
      <vt:lpstr>PowerPoint 簡報</vt:lpstr>
      <vt:lpstr>小地圖3種顯示模式，彈性觀看地圖資訊</vt:lpstr>
      <vt:lpstr>PowerPoint 簡報</vt:lpstr>
      <vt:lpstr>每個單元包含多個任務</vt:lpstr>
      <vt:lpstr>概念教學：多種學習模式</vt:lpstr>
      <vt:lpstr>練習：答錯時給予回饋引導</vt:lpstr>
      <vt:lpstr>練習</vt:lpstr>
      <vt:lpstr>練習</vt:lpstr>
      <vt:lpstr>完成任務獲得獎勵</vt:lpstr>
      <vt:lpstr>任務完成度&gt;90% 可更換建築</vt:lpstr>
      <vt:lpstr>任務完成度&gt;90% 可更換建築</vt:lpstr>
      <vt:lpstr>島嶼建設流程</vt:lpstr>
      <vt:lpstr>其他功能介紹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更換頭像</vt:lpstr>
      <vt:lpstr>好友圈</vt:lpstr>
      <vt:lpstr>PowerPoint 簡報</vt:lpstr>
      <vt:lpstr>公告</vt:lpstr>
      <vt:lpstr>任務</vt:lpstr>
      <vt:lpstr>任務</vt:lpstr>
      <vt:lpstr>任務</vt:lpstr>
      <vt:lpstr>信件</vt:lpstr>
      <vt:lpstr>系統設定</vt:lpstr>
      <vt:lpstr>系統設定顯示畫面</vt:lpstr>
      <vt:lpstr>客服功能</vt:lpstr>
      <vt:lpstr>客服功能</vt:lpstr>
      <vt:lpstr>簽到功能</vt:lpstr>
      <vt:lpstr>常見問題</vt:lpstr>
      <vt:lpstr>Q &amp; A</vt:lpstr>
      <vt:lpstr>Q &amp; A</vt:lpstr>
      <vt:lpstr>Q &amp; A</vt:lpstr>
      <vt:lpstr>Q &amp; A</vt:lpstr>
      <vt:lpstr>Q &amp; A</vt:lpstr>
      <vt:lpstr>謝謝！</vt:lpstr>
    </vt:vector>
  </TitlesOfParts>
  <Company>National Central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分組</dc:title>
  <dc:creator>huiju</dc:creator>
  <cp:lastModifiedBy>shang</cp:lastModifiedBy>
  <cp:revision>462</cp:revision>
  <cp:lastPrinted>2016-06-27T08:48:43Z</cp:lastPrinted>
  <dcterms:created xsi:type="dcterms:W3CDTF">2014-06-25T07:35:58Z</dcterms:created>
  <dcterms:modified xsi:type="dcterms:W3CDTF">2020-10-17T07:13:10Z</dcterms:modified>
</cp:coreProperties>
</file>