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9"/>
  </p:notesMasterIdLst>
  <p:handoutMasterIdLst>
    <p:handoutMasterId r:id="rId70"/>
  </p:handoutMasterIdLst>
  <p:sldIdLst>
    <p:sldId id="368" r:id="rId3"/>
    <p:sldId id="511" r:id="rId4"/>
    <p:sldId id="505" r:id="rId5"/>
    <p:sldId id="512" r:id="rId6"/>
    <p:sldId id="503" r:id="rId7"/>
    <p:sldId id="464" r:id="rId8"/>
    <p:sldId id="485" r:id="rId9"/>
    <p:sldId id="463" r:id="rId10"/>
    <p:sldId id="465" r:id="rId11"/>
    <p:sldId id="466" r:id="rId12"/>
    <p:sldId id="540" r:id="rId13"/>
    <p:sldId id="467" r:id="rId14"/>
    <p:sldId id="468" r:id="rId15"/>
    <p:sldId id="472" r:id="rId16"/>
    <p:sldId id="507" r:id="rId17"/>
    <p:sldId id="508" r:id="rId18"/>
    <p:sldId id="509" r:id="rId19"/>
    <p:sldId id="448" r:id="rId20"/>
    <p:sldId id="510" r:id="rId21"/>
    <p:sldId id="452" r:id="rId22"/>
    <p:sldId id="449" r:id="rId23"/>
    <p:sldId id="513" r:id="rId24"/>
    <p:sldId id="453" r:id="rId25"/>
    <p:sldId id="408" r:id="rId26"/>
    <p:sldId id="514" r:id="rId27"/>
    <p:sldId id="515" r:id="rId28"/>
    <p:sldId id="412" r:id="rId29"/>
    <p:sldId id="496" r:id="rId30"/>
    <p:sldId id="534" r:id="rId31"/>
    <p:sldId id="535" r:id="rId32"/>
    <p:sldId id="536" r:id="rId33"/>
    <p:sldId id="413" r:id="rId34"/>
    <p:sldId id="414" r:id="rId35"/>
    <p:sldId id="533" r:id="rId36"/>
    <p:sldId id="410" r:id="rId37"/>
    <p:sldId id="280" r:id="rId38"/>
    <p:sldId id="416" r:id="rId39"/>
    <p:sldId id="516" r:id="rId40"/>
    <p:sldId id="517" r:id="rId41"/>
    <p:sldId id="518" r:id="rId42"/>
    <p:sldId id="538" r:id="rId43"/>
    <p:sldId id="454" r:id="rId44"/>
    <p:sldId id="520" r:id="rId45"/>
    <p:sldId id="521" r:id="rId46"/>
    <p:sldId id="522" r:id="rId47"/>
    <p:sldId id="523" r:id="rId48"/>
    <p:sldId id="524" r:id="rId49"/>
    <p:sldId id="473" r:id="rId50"/>
    <p:sldId id="525" r:id="rId51"/>
    <p:sldId id="526" r:id="rId52"/>
    <p:sldId id="527" r:id="rId53"/>
    <p:sldId id="474" r:id="rId54"/>
    <p:sldId id="384" r:id="rId55"/>
    <p:sldId id="426" r:id="rId56"/>
    <p:sldId id="475" r:id="rId57"/>
    <p:sldId id="528" r:id="rId58"/>
    <p:sldId id="304" r:id="rId59"/>
    <p:sldId id="541" r:id="rId60"/>
    <p:sldId id="542" r:id="rId61"/>
    <p:sldId id="476" r:id="rId62"/>
    <p:sldId id="529" r:id="rId63"/>
    <p:sldId id="530" r:id="rId64"/>
    <p:sldId id="531" r:id="rId65"/>
    <p:sldId id="532" r:id="rId66"/>
    <p:sldId id="477" r:id="rId67"/>
    <p:sldId id="462" r:id="rId68"/>
  </p:sldIdLst>
  <p:sldSz cx="9144000" cy="6858000" type="screen4x3"/>
  <p:notesSz cx="6805613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i-Chun Hong" initials="YC" lastIdx="13" clrIdx="0"/>
  <p:cmAuthor id="1" name="user" initials="u" lastIdx="0" clrIdx="1"/>
  <p:cmAuthor id="2" name="Your User Name" initials="YUN" lastIdx="9" clrIdx="2"/>
  <p:cmAuthor id="3" name="Brian" initials="B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8AD"/>
    <a:srgbClr val="3366FF"/>
    <a:srgbClr val="FF00FF"/>
    <a:srgbClr val="CC9900"/>
    <a:srgbClr val="FF3399"/>
    <a:srgbClr val="0066FF"/>
    <a:srgbClr val="996600"/>
    <a:srgbClr val="CCCC00"/>
    <a:srgbClr val="6666FF"/>
    <a:srgbClr val="9DC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00" autoAdjust="0"/>
    <p:restoredTop sz="94182" autoAdjust="0"/>
  </p:normalViewPr>
  <p:slideViewPr>
    <p:cSldViewPr>
      <p:cViewPr>
        <p:scale>
          <a:sx n="75" d="100"/>
          <a:sy n="75" d="100"/>
        </p:scale>
        <p:origin x="-1810" y="-3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9099" cy="496967"/>
          </a:xfrm>
          <a:prstGeom prst="rect">
            <a:avLst/>
          </a:prstGeom>
        </p:spPr>
        <p:txBody>
          <a:bodyPr vert="horz" lIns="95680" tIns="47840" rIns="95680" bIns="47840" rtlCol="0"/>
          <a:lstStyle>
            <a:lvl1pPr algn="l">
              <a:defRPr sz="1300"/>
            </a:lvl1pPr>
          </a:lstStyle>
          <a:p>
            <a:r>
              <a:rPr lang="zh-TW" altLang="en-US" smtClean="0"/>
              <a:t>明日閱讀系統教學（學生用）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4941" y="2"/>
            <a:ext cx="2949099" cy="496967"/>
          </a:xfrm>
          <a:prstGeom prst="rect">
            <a:avLst/>
          </a:prstGeom>
        </p:spPr>
        <p:txBody>
          <a:bodyPr vert="horz" lIns="95680" tIns="47840" rIns="95680" bIns="47840" rtlCol="0"/>
          <a:lstStyle>
            <a:lvl1pPr algn="r">
              <a:defRPr sz="1300"/>
            </a:lvl1pPr>
          </a:lstStyle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40648"/>
            <a:ext cx="2949099" cy="496967"/>
          </a:xfrm>
          <a:prstGeom prst="rect">
            <a:avLst/>
          </a:prstGeom>
        </p:spPr>
        <p:txBody>
          <a:bodyPr vert="horz" lIns="95680" tIns="47840" rIns="95680" bIns="47840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4941" y="9440648"/>
            <a:ext cx="2949099" cy="496967"/>
          </a:xfrm>
          <a:prstGeom prst="rect">
            <a:avLst/>
          </a:prstGeom>
        </p:spPr>
        <p:txBody>
          <a:bodyPr vert="horz" lIns="95680" tIns="47840" rIns="95680" bIns="47840" rtlCol="0" anchor="b"/>
          <a:lstStyle>
            <a:lvl1pPr algn="r">
              <a:defRPr sz="1300"/>
            </a:lvl1pPr>
          </a:lstStyle>
          <a:p>
            <a:fld id="{058868EE-512D-4247-9FA6-835C2BC3DE0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1556300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9099" cy="496967"/>
          </a:xfrm>
          <a:prstGeom prst="rect">
            <a:avLst/>
          </a:prstGeom>
        </p:spPr>
        <p:txBody>
          <a:bodyPr vert="horz" lIns="95680" tIns="47840" rIns="95680" bIns="47840" rtlCol="0"/>
          <a:lstStyle>
            <a:lvl1pPr algn="l">
              <a:defRPr sz="1300"/>
            </a:lvl1pPr>
          </a:lstStyle>
          <a:p>
            <a:r>
              <a:rPr lang="zh-TW" altLang="en-US" smtClean="0"/>
              <a:t>明日閱讀系統教學（學生用）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4941" y="2"/>
            <a:ext cx="2949099" cy="496967"/>
          </a:xfrm>
          <a:prstGeom prst="rect">
            <a:avLst/>
          </a:prstGeom>
        </p:spPr>
        <p:txBody>
          <a:bodyPr vert="horz" lIns="95680" tIns="47840" rIns="95680" bIns="47840" rtlCol="0"/>
          <a:lstStyle>
            <a:lvl1pPr algn="r">
              <a:defRPr sz="1300"/>
            </a:lvl1pPr>
          </a:lstStyle>
          <a:p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7287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80" tIns="47840" rIns="95680" bIns="4784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5680" tIns="47840" rIns="95680" bIns="4784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40648"/>
            <a:ext cx="2949099" cy="496967"/>
          </a:xfrm>
          <a:prstGeom prst="rect">
            <a:avLst/>
          </a:prstGeom>
        </p:spPr>
        <p:txBody>
          <a:bodyPr vert="horz" lIns="95680" tIns="47840" rIns="95680" bIns="47840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4941" y="9440648"/>
            <a:ext cx="2949099" cy="496967"/>
          </a:xfrm>
          <a:prstGeom prst="rect">
            <a:avLst/>
          </a:prstGeom>
        </p:spPr>
        <p:txBody>
          <a:bodyPr vert="horz" lIns="95680" tIns="47840" rIns="95680" bIns="47840" rtlCol="0" anchor="b"/>
          <a:lstStyle>
            <a:lvl1pPr algn="r">
              <a:defRPr sz="1300"/>
            </a:lvl1pPr>
          </a:lstStyle>
          <a:p>
            <a:fld id="{35F7664A-4879-4DDA-A179-C00A0BC4D71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158819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7664A-4879-4DDA-A179-C00A0BC4D71B}" type="slidenum">
              <a:rPr lang="zh-TW" altLang="en-US" smtClean="0"/>
              <a:pPr/>
              <a:t>1</a:t>
            </a:fld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首版面配置區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zh-TW" altLang="en-US" smtClean="0"/>
              <a:t>明日閱讀系統教學（學生用）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6574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zh-TW" altLang="en-US" smtClean="0"/>
              <a:t>明日閱讀系統教學（學生用）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7664A-4879-4DDA-A179-C00A0BC4D71B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4265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zh-TW" altLang="en-US" smtClean="0"/>
              <a:t>明日閱讀系統教學（學生用）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7664A-4879-4DDA-A179-C00A0BC4D71B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229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zh-TW" altLang="en-US" smtClean="0"/>
              <a:t>明日閱讀系統教學（學生用）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7664A-4879-4DDA-A179-C00A0BC4D71B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5166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zh-TW" altLang="en-US" smtClean="0"/>
              <a:t>明日閱讀系統教學（學生用）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7664A-4879-4DDA-A179-C00A0BC4D71B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7274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10D9D-0302-4052-BFA9-89543A218B7A}" type="datetime1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5DAE0-FBC1-4E75-802E-D8FE63F08512}" type="datetime1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D2FE5-3B39-430E-8470-3BED0A57F4B3}" type="datetime1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11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80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92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643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46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35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54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72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0DEC-D549-464B-8525-F46279560747}" type="datetime1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223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18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9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EA56-E460-43AC-B809-C3165A179838}" type="datetime1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715FA-7736-4045-A535-9A5BF0F460CC}" type="datetime1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90FAF-4AC9-4050-9732-E41E070F55B3}" type="datetime1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2DFA6-074B-4E43-B909-69A96D0F6851}" type="datetime1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727E0-0A60-4D17-952F-941AC5F8129D}" type="datetime1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2BF5D-4228-49B9-8FAA-A0D4C0892652}" type="datetime1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E1E57-1D22-4CB6-93C4-0A85D76D5BB4}" type="datetime1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4ED35-BBDC-426E-8375-06D3F9DDEE7D}" type="datetime1">
              <a:rPr lang="zh-TW" altLang="en-US" smtClean="0"/>
              <a:t>2015/12/21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2015/12/21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08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3680085"/>
            <a:ext cx="9144000" cy="3177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矩形 2"/>
          <p:cNvSpPr/>
          <p:nvPr/>
        </p:nvSpPr>
        <p:spPr>
          <a:xfrm>
            <a:off x="2533696" y="836712"/>
            <a:ext cx="4137279" cy="3416320"/>
          </a:xfrm>
          <a:prstGeom prst="rect">
            <a:avLst/>
          </a:prstGeom>
          <a:ln>
            <a:noFill/>
          </a:ln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7200" b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latin typeface="Adobe 黑体 Std R" pitchFamily="34" charset="-128"/>
                <a:ea typeface="全真特明體" panose="02010609000101010101" pitchFamily="49" charset="-120"/>
              </a:rPr>
              <a:t>明日書店使用教學</a:t>
            </a:r>
            <a:endParaRPr lang="en-US" altLang="zh-TW" sz="7200" b="1" dirty="0" smtClean="0">
              <a:ln w="11430"/>
              <a:solidFill>
                <a:schemeClr val="tx1">
                  <a:lumMod val="85000"/>
                  <a:lumOff val="15000"/>
                </a:schemeClr>
              </a:solidFill>
              <a:latin typeface="Adobe 黑体 Std R" pitchFamily="34" charset="-128"/>
              <a:ea typeface="全真特明體" panose="02010609000101010101" pitchFamily="49" charset="-120"/>
            </a:endParaRPr>
          </a:p>
          <a:p>
            <a:pPr algn="ctr"/>
            <a:r>
              <a:rPr lang="zh-TW" altLang="en-US" sz="7200" b="1" dirty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latin typeface="Adobe 黑体 Std R" pitchFamily="34" charset="-128"/>
                <a:ea typeface="全真特明體" panose="02010609000101010101" pitchFamily="49" charset="-120"/>
              </a:rPr>
              <a:t> </a:t>
            </a:r>
            <a:r>
              <a:rPr lang="en-US" altLang="zh-TW" sz="5400" b="1" dirty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latin typeface="Adobe 黑体 Std R" pitchFamily="34" charset="-128"/>
                <a:ea typeface="全真特明體" panose="02010609000101010101" pitchFamily="49" charset="-120"/>
              </a:rPr>
              <a:t>(</a:t>
            </a:r>
            <a:r>
              <a:rPr lang="zh-TW" altLang="en-US" sz="4800" b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latin typeface="Adobe 黑体 Std R" pitchFamily="34" charset="-128"/>
                <a:ea typeface="全真特明體" panose="02010609000101010101" pitchFamily="49" charset="-120"/>
              </a:rPr>
              <a:t>學生端</a:t>
            </a:r>
            <a:r>
              <a:rPr lang="en-US" altLang="zh-TW" sz="5400" b="1" dirty="0" smtClean="0">
                <a:ln w="11430"/>
                <a:solidFill>
                  <a:schemeClr val="tx1">
                    <a:lumMod val="85000"/>
                    <a:lumOff val="15000"/>
                  </a:schemeClr>
                </a:solidFill>
                <a:latin typeface="Adobe 黑体 Std R" pitchFamily="34" charset="-128"/>
                <a:ea typeface="全真特明體" panose="02010609000101010101" pitchFamily="49" charset="-120"/>
              </a:rPr>
              <a:t>)</a:t>
            </a:r>
            <a:endParaRPr lang="zh-TW" altLang="en-US" sz="5400" b="1" dirty="0">
              <a:ln w="11430"/>
              <a:solidFill>
                <a:schemeClr val="tx1">
                  <a:lumMod val="85000"/>
                  <a:lumOff val="15000"/>
                </a:schemeClr>
              </a:solidFill>
              <a:latin typeface="Adobe 黑体 Std R" pitchFamily="34" charset="-128"/>
              <a:ea typeface="全真特明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850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323528" y="1798216"/>
            <a:ext cx="2664296" cy="936104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Adobe 楷体 Std R" pitchFamily="18" charset="-128"/>
                <a:ea typeface="全真中黑體" panose="02010609000101010101" pitchFamily="49" charset="-120"/>
              </a:rPr>
              <a:t>互動分享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3766468" y="1942232"/>
            <a:ext cx="3325812" cy="648072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dirty="0" smtClean="0">
                <a:latin typeface="Adobe 楷体 Std R" pitchFamily="18" charset="-128"/>
                <a:ea typeface="全真中黑體" panose="02010609000101010101" pitchFamily="49" charset="-120"/>
              </a:rPr>
              <a:t>拜訪朋友書店</a:t>
            </a:r>
            <a:endParaRPr lang="zh-TW" altLang="en-US" sz="2400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3813076" y="4187180"/>
            <a:ext cx="3279204" cy="648072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dirty="0" smtClean="0">
                <a:latin typeface="Adobe 楷体 Std R" pitchFamily="18" charset="-128"/>
                <a:ea typeface="全真中黑體" panose="02010609000101010101" pitchFamily="49" charset="-120"/>
              </a:rPr>
              <a:t>觀看並訂閱朋友書籍</a:t>
            </a:r>
            <a:endParaRPr lang="en-US" altLang="zh-TW" sz="2400" b="1" dirty="0" smtClean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3923928" y="3068960"/>
            <a:ext cx="4176464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>
                <a:latin typeface="Adobe 楷体 Std R" pitchFamily="18" charset="-128"/>
                <a:ea typeface="全真中黑體" panose="02010609000101010101" pitchFamily="49" charset="-120"/>
              </a:rPr>
              <a:t>找到朋友的</a:t>
            </a: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書店</a:t>
            </a:r>
            <a:endParaRPr lang="zh-TW" altLang="en-US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3923928" y="2744924"/>
            <a:ext cx="4176464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拜訪</a:t>
            </a:r>
            <a:r>
              <a:rPr lang="zh-TW" altLang="en-US" b="1" dirty="0">
                <a:latin typeface="Adobe 楷体 Std R" pitchFamily="18" charset="-128"/>
                <a:ea typeface="全真中黑體" panose="02010609000101010101" pitchFamily="49" charset="-120"/>
              </a:rPr>
              <a:t>同學</a:t>
            </a: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的明日星球</a:t>
            </a:r>
            <a:endParaRPr lang="zh-TW" altLang="en-US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38" name="圓角矩形 37"/>
          <p:cNvSpPr/>
          <p:nvPr/>
        </p:nvSpPr>
        <p:spPr>
          <a:xfrm>
            <a:off x="3923928" y="3392996"/>
            <a:ext cx="4176464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加入好友</a:t>
            </a:r>
            <a:endParaRPr lang="zh-TW" altLang="en-US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40" name="圓角矩形 39"/>
          <p:cNvSpPr/>
          <p:nvPr/>
        </p:nvSpPr>
        <p:spPr>
          <a:xfrm>
            <a:off x="3916412" y="4941168"/>
            <a:ext cx="4183980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觀看朋友上架的推薦書籍</a:t>
            </a:r>
            <a:endParaRPr lang="zh-TW" altLang="en-US" b="1" dirty="0">
              <a:ea typeface="全真中黑體" panose="02010609000101010101" pitchFamily="49" charset="-12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3916412" y="5265204"/>
            <a:ext cx="4183980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訂閱書籍</a:t>
            </a:r>
            <a:endParaRPr lang="zh-TW" altLang="en-US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cxnSp>
        <p:nvCxnSpPr>
          <p:cNvPr id="44" name="直線單箭頭接點 43"/>
          <p:cNvCxnSpPr/>
          <p:nvPr/>
        </p:nvCxnSpPr>
        <p:spPr>
          <a:xfrm>
            <a:off x="3085232" y="2266268"/>
            <a:ext cx="62267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/>
          <p:nvPr/>
        </p:nvCxnSpPr>
        <p:spPr>
          <a:xfrm>
            <a:off x="4824028" y="3822948"/>
            <a:ext cx="10604" cy="3261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矩形 17"/>
          <p:cNvSpPr/>
          <p:nvPr/>
        </p:nvSpPr>
        <p:spPr>
          <a:xfrm>
            <a:off x="2065164" y="404664"/>
            <a:ext cx="4824536" cy="7200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使用流程</a:t>
            </a:r>
            <a:r>
              <a:rPr lang="en-US" altLang="zh-TW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(</a:t>
            </a:r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三</a:t>
            </a:r>
            <a:r>
              <a:rPr lang="en-US" altLang="zh-TW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)</a:t>
            </a:r>
            <a:endParaRPr lang="zh-TW" altLang="en-US" sz="3600" b="1" dirty="0"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930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圓角矩形 17"/>
          <p:cNvSpPr/>
          <p:nvPr/>
        </p:nvSpPr>
        <p:spPr>
          <a:xfrm>
            <a:off x="2065164" y="404664"/>
            <a:ext cx="4824536" cy="7200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使用流程</a:t>
            </a:r>
            <a:r>
              <a:rPr lang="en-US" altLang="zh-TW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(</a:t>
            </a:r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四</a:t>
            </a:r>
            <a:r>
              <a:rPr lang="en-US" altLang="zh-TW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)</a:t>
            </a:r>
            <a:endParaRPr lang="zh-TW" altLang="en-US" sz="3600" b="1" dirty="0"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sp>
        <p:nvSpPr>
          <p:cNvPr id="20" name="圓角矩形 19"/>
          <p:cNvSpPr/>
          <p:nvPr/>
        </p:nvSpPr>
        <p:spPr>
          <a:xfrm>
            <a:off x="323528" y="1798216"/>
            <a:ext cx="2664296" cy="936104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Adobe 楷体 Std R" pitchFamily="18" charset="-128"/>
                <a:ea typeface="全真中黑體" panose="02010609000101010101" pitchFamily="49" charset="-120"/>
              </a:rPr>
              <a:t>排行榜</a:t>
            </a:r>
            <a:endParaRPr lang="zh-TW" altLang="en-US" sz="2800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3779912" y="1942232"/>
            <a:ext cx="2520280" cy="648072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dirty="0" smtClean="0">
                <a:latin typeface="Adobe 楷体 Std R" pitchFamily="18" charset="-128"/>
                <a:ea typeface="全真中黑體" panose="02010609000101010101" pitchFamily="49" charset="-120"/>
              </a:rPr>
              <a:t>觀看熱門資訊</a:t>
            </a:r>
            <a:endParaRPr lang="zh-TW" altLang="en-US" sz="2400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3995936" y="3032956"/>
            <a:ext cx="3816424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觀看每周每月上榜的推薦與布置</a:t>
            </a:r>
            <a:endParaRPr lang="zh-TW" altLang="en-US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3995936" y="2708920"/>
            <a:ext cx="3816424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觀看每周每月熱門的書籍</a:t>
            </a:r>
            <a:endParaRPr lang="en-US" altLang="zh-TW" b="1" dirty="0" smtClean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cxnSp>
        <p:nvCxnSpPr>
          <p:cNvPr id="24" name="直線單箭頭接點 23"/>
          <p:cNvCxnSpPr/>
          <p:nvPr/>
        </p:nvCxnSpPr>
        <p:spPr>
          <a:xfrm>
            <a:off x="3131840" y="2266268"/>
            <a:ext cx="57606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6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323528" y="1474180"/>
            <a:ext cx="2664296" cy="936104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Adobe 楷体 Std R" pitchFamily="18" charset="-128"/>
                <a:ea typeface="全真中黑體" panose="02010609000101010101" pitchFamily="49" charset="-120"/>
              </a:rPr>
              <a:t>獲利與消費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3779912" y="1618196"/>
            <a:ext cx="2520280" cy="648072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dirty="0" smtClean="0">
                <a:latin typeface="Adobe 楷体 Std R" pitchFamily="18" charset="-128"/>
                <a:ea typeface="全真中黑體" panose="02010609000101010101" pitchFamily="49" charset="-120"/>
              </a:rPr>
              <a:t>排行榜</a:t>
            </a:r>
            <a:endParaRPr lang="zh-TW" altLang="en-US" sz="2400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3779912" y="3395092"/>
            <a:ext cx="2448272" cy="648072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dirty="0">
                <a:latin typeface="Adobe 楷体 Std R" pitchFamily="18" charset="-128"/>
                <a:ea typeface="全真中黑體" panose="02010609000101010101" pitchFamily="49" charset="-120"/>
              </a:rPr>
              <a:t>購買物品</a:t>
            </a:r>
            <a:endParaRPr lang="en-US" altLang="zh-TW" sz="2400" b="1" dirty="0" smtClean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3995936" y="2708920"/>
            <a:ext cx="3816424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>
                <a:latin typeface="Adobe 楷体 Std R" pitchFamily="18" charset="-128"/>
                <a:ea typeface="全真中黑體" panose="02010609000101010101" pitchFamily="49" charset="-120"/>
              </a:rPr>
              <a:t>獲利方式</a:t>
            </a:r>
            <a:r>
              <a:rPr lang="en-US" altLang="zh-TW" b="1" dirty="0">
                <a:latin typeface="Adobe 楷体 Std R" pitchFamily="18" charset="-128"/>
                <a:ea typeface="全真中黑體" panose="02010609000101010101" pitchFamily="49" charset="-120"/>
              </a:rPr>
              <a:t>(</a:t>
            </a:r>
            <a:r>
              <a:rPr lang="zh-TW" altLang="en-US" b="1" dirty="0">
                <a:latin typeface="Adobe 楷体 Std R" pitchFamily="18" charset="-128"/>
                <a:ea typeface="全真中黑體" panose="02010609000101010101" pitchFamily="49" charset="-120"/>
              </a:rPr>
              <a:t>二</a:t>
            </a:r>
            <a:r>
              <a:rPr lang="en-US" altLang="zh-TW" b="1" dirty="0" smtClean="0">
                <a:latin typeface="Adobe 楷体 Std R" pitchFamily="18" charset="-128"/>
                <a:ea typeface="全真中黑體" panose="02010609000101010101" pitchFamily="49" charset="-120"/>
              </a:rPr>
              <a:t>)</a:t>
            </a:r>
            <a:endParaRPr lang="zh-TW" altLang="en-US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3995936" y="2384884"/>
            <a:ext cx="3816424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獲利方法</a:t>
            </a:r>
            <a:r>
              <a:rPr lang="en-US" altLang="zh-TW" b="1" dirty="0" smtClean="0">
                <a:latin typeface="Adobe 楷体 Std R" pitchFamily="18" charset="-128"/>
                <a:ea typeface="全真中黑體" panose="02010609000101010101" pitchFamily="49" charset="-120"/>
              </a:rPr>
              <a:t>(</a:t>
            </a: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一</a:t>
            </a:r>
            <a:r>
              <a:rPr lang="en-US" altLang="zh-TW" b="1" dirty="0" smtClean="0">
                <a:latin typeface="Adobe 楷体 Std R" pitchFamily="18" charset="-128"/>
                <a:ea typeface="全真中黑體" panose="02010609000101010101" pitchFamily="49" charset="-120"/>
              </a:rPr>
              <a:t>)</a:t>
            </a:r>
          </a:p>
        </p:txBody>
      </p:sp>
      <p:sp>
        <p:nvSpPr>
          <p:cNvPr id="40" name="圓角矩形 39"/>
          <p:cNvSpPr/>
          <p:nvPr/>
        </p:nvSpPr>
        <p:spPr>
          <a:xfrm>
            <a:off x="3988420" y="4473116"/>
            <a:ext cx="3823940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選擇並購買喜歡的物品     </a:t>
            </a:r>
            <a:endParaRPr lang="zh-TW" altLang="en-US" b="1" dirty="0">
              <a:ea typeface="全真中黑體" panose="02010609000101010101" pitchFamily="49" charset="-120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3988420" y="4149080"/>
            <a:ext cx="3823940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進入商店</a:t>
            </a:r>
            <a:endParaRPr lang="zh-TW" altLang="en-US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cxnSp>
        <p:nvCxnSpPr>
          <p:cNvPr id="44" name="直線單箭頭接點 43"/>
          <p:cNvCxnSpPr/>
          <p:nvPr/>
        </p:nvCxnSpPr>
        <p:spPr>
          <a:xfrm>
            <a:off x="3131840" y="1942232"/>
            <a:ext cx="57606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/>
          <p:nvPr/>
        </p:nvCxnSpPr>
        <p:spPr>
          <a:xfrm>
            <a:off x="4824028" y="3068960"/>
            <a:ext cx="10604" cy="3261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矩形 17"/>
          <p:cNvSpPr/>
          <p:nvPr/>
        </p:nvSpPr>
        <p:spPr>
          <a:xfrm>
            <a:off x="2065164" y="404664"/>
            <a:ext cx="4824536" cy="7200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使用流程</a:t>
            </a:r>
            <a:r>
              <a:rPr lang="en-US" altLang="zh-TW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(</a:t>
            </a:r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五</a:t>
            </a:r>
            <a:r>
              <a:rPr lang="en-US" altLang="zh-TW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)</a:t>
            </a:r>
            <a:endParaRPr lang="zh-TW" altLang="en-US" sz="3600" b="1" dirty="0"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3851920" y="5229200"/>
            <a:ext cx="2448272" cy="648072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dirty="0" smtClean="0">
                <a:latin typeface="Adobe 楷体 Std R" pitchFamily="18" charset="-128"/>
                <a:ea typeface="全真中黑體" panose="02010609000101010101" pitchFamily="49" charset="-120"/>
              </a:rPr>
              <a:t>書店裝飾</a:t>
            </a:r>
            <a:endParaRPr lang="en-US" altLang="zh-TW" sz="2400" b="1" dirty="0" smtClean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4014812" y="6291822"/>
            <a:ext cx="3797548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佈置書店園地</a:t>
            </a:r>
            <a:endParaRPr lang="zh-TW" altLang="en-US" b="1" dirty="0">
              <a:ea typeface="全真中黑體" panose="02010609000101010101" pitchFamily="49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4014812" y="5967786"/>
            <a:ext cx="3797548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進入書店園地             </a:t>
            </a:r>
            <a:endParaRPr lang="zh-TW" altLang="en-US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cxnSp>
        <p:nvCxnSpPr>
          <p:cNvPr id="19" name="直線單箭頭接點 18"/>
          <p:cNvCxnSpPr/>
          <p:nvPr/>
        </p:nvCxnSpPr>
        <p:spPr>
          <a:xfrm>
            <a:off x="4849428" y="4869160"/>
            <a:ext cx="10604" cy="3261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12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693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683568" y="2446288"/>
            <a:ext cx="2664296" cy="936104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Adobe 楷体 Std R" pitchFamily="18" charset="-128"/>
                <a:ea typeface="全真中黑體" panose="02010609000101010101" pitchFamily="49" charset="-120"/>
              </a:rPr>
              <a:t>個人化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4067944" y="2590304"/>
            <a:ext cx="2520280" cy="648072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dirty="0">
                <a:latin typeface="Adobe 楷体 Std R" pitchFamily="18" charset="-128"/>
                <a:ea typeface="全真中黑體" panose="02010609000101010101" pitchFamily="49" charset="-120"/>
              </a:rPr>
              <a:t>書店設定</a:t>
            </a:r>
          </a:p>
        </p:txBody>
      </p:sp>
      <p:sp>
        <p:nvSpPr>
          <p:cNvPr id="31" name="圓角矩形 30"/>
          <p:cNvSpPr/>
          <p:nvPr/>
        </p:nvSpPr>
        <p:spPr>
          <a:xfrm>
            <a:off x="4427984" y="3690646"/>
            <a:ext cx="3672408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>
                <a:latin typeface="Adobe 楷体 Std R" pitchFamily="18" charset="-128"/>
                <a:ea typeface="全真中黑體" panose="02010609000101010101" pitchFamily="49" charset="-120"/>
              </a:rPr>
              <a:t>星球樣</a:t>
            </a: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貌</a:t>
            </a:r>
            <a:endParaRPr lang="zh-TW" altLang="en-US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4427984" y="3366610"/>
            <a:ext cx="3672408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密碼修改                    </a:t>
            </a:r>
            <a:endParaRPr lang="zh-TW" altLang="en-US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38" name="圓角矩形 37"/>
          <p:cNvSpPr/>
          <p:nvPr/>
        </p:nvSpPr>
        <p:spPr>
          <a:xfrm>
            <a:off x="4427984" y="4014682"/>
            <a:ext cx="3672408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>
                <a:latin typeface="Adobe 楷体 Std R" pitchFamily="18" charset="-128"/>
                <a:ea typeface="全真中黑體" panose="02010609000101010101" pitchFamily="49" charset="-120"/>
              </a:rPr>
              <a:t>照片上</a:t>
            </a: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傳</a:t>
            </a:r>
            <a:endParaRPr lang="zh-TW" altLang="en-US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cxnSp>
        <p:nvCxnSpPr>
          <p:cNvPr id="44" name="直線單箭頭接點 43"/>
          <p:cNvCxnSpPr/>
          <p:nvPr/>
        </p:nvCxnSpPr>
        <p:spPr>
          <a:xfrm>
            <a:off x="3491880" y="2914340"/>
            <a:ext cx="50405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矩形 17"/>
          <p:cNvSpPr/>
          <p:nvPr/>
        </p:nvSpPr>
        <p:spPr>
          <a:xfrm>
            <a:off x="2065164" y="404664"/>
            <a:ext cx="4824536" cy="7200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使用流程</a:t>
            </a:r>
            <a:r>
              <a:rPr lang="en-US" altLang="zh-TW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(</a:t>
            </a:r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六</a:t>
            </a:r>
            <a:r>
              <a:rPr lang="en-US" altLang="zh-TW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)</a:t>
            </a:r>
            <a:endParaRPr lang="zh-TW" altLang="en-US" sz="3600" b="1" dirty="0"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427984" y="4329100"/>
            <a:ext cx="3672408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設定招呼語</a:t>
            </a:r>
            <a:endParaRPr lang="zh-TW" altLang="en-US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712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2123728" y="2215493"/>
            <a:ext cx="4968552" cy="1224136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dirty="0" smtClean="0">
                <a:latin typeface="Adobe 楷体 Std R" pitchFamily="18" charset="-128"/>
                <a:ea typeface="全真特明體" panose="02010609000101010101" pitchFamily="49" charset="-120"/>
              </a:rPr>
              <a:t>閱讀登記</a:t>
            </a:r>
            <a:endParaRPr lang="zh-TW" altLang="en-US" sz="5400" dirty="0"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113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8" y="1768160"/>
            <a:ext cx="4549242" cy="263490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367" y="3070092"/>
            <a:ext cx="4328031" cy="2662865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22758" y="2833053"/>
            <a:ext cx="576064" cy="5051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22758" y="3751056"/>
            <a:ext cx="2248501" cy="713609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點選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明日閱讀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】 </a:t>
            </a:r>
            <a:endParaRPr lang="zh-TW" altLang="en-US" sz="20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5338860" y="4523409"/>
            <a:ext cx="1239677" cy="114979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4936223" y="5740429"/>
            <a:ext cx="2232248" cy="864096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點選</a:t>
            </a:r>
            <a:r>
              <a:rPr lang="en-US" altLang="zh-TW" sz="2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閱讀登記</a:t>
            </a:r>
            <a:r>
              <a:rPr lang="en-US" altLang="zh-TW" sz="2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】 </a:t>
            </a:r>
            <a:endParaRPr lang="zh-TW" altLang="en-US" sz="20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553200" y="5828271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sp>
        <p:nvSpPr>
          <p:cNvPr id="21" name="圓角矩形 20"/>
          <p:cNvSpPr/>
          <p:nvPr/>
        </p:nvSpPr>
        <p:spPr>
          <a:xfrm>
            <a:off x="3688959" y="2607064"/>
            <a:ext cx="883041" cy="19163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467544" y="2595429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2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712892" y="1768159"/>
            <a:ext cx="2255152" cy="980102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選擇</a:t>
            </a:r>
            <a:r>
              <a:rPr lang="zh-TW" alt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標楷體" pitchFamily="65" charset="-120"/>
              </a:rPr>
              <a:t>學校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登入</a:t>
            </a:r>
            <a:r>
              <a:rPr lang="zh-TW" alt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標楷體" pitchFamily="65" charset="-120"/>
              </a:rPr>
              <a:t>帳號、密碼</a:t>
            </a:r>
            <a:endParaRPr lang="zh-TW" altLang="en-US" sz="2000" dirty="0">
              <a:solidFill>
                <a:schemeClr val="tx2">
                  <a:lumMod val="90000"/>
                  <a:lumOff val="1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2502245" y="1530828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1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5282986" y="4286077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3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1547664" y="419944"/>
            <a:ext cx="6120680" cy="77680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dirty="0" smtClean="0">
                <a:solidFill>
                  <a:schemeClr val="tx1"/>
                </a:solidFill>
                <a:latin typeface="+mj-lt"/>
                <a:ea typeface="全真特明體" panose="02010609000101010101" pitchFamily="49" charset="-120"/>
                <a:cs typeface="+mj-cs"/>
              </a:rPr>
              <a:t>學生進入閱讀登記</a:t>
            </a:r>
            <a:r>
              <a:rPr lang="en-US" altLang="zh-TW" sz="4000" dirty="0" smtClean="0">
                <a:solidFill>
                  <a:schemeClr val="tx1"/>
                </a:solidFill>
                <a:latin typeface="+mj-lt"/>
                <a:ea typeface="全真特明體" panose="02010609000101010101" pitchFamily="49" charset="-120"/>
                <a:cs typeface="+mj-cs"/>
              </a:rPr>
              <a:t>(1)</a:t>
            </a:r>
            <a:endParaRPr lang="zh-TW" altLang="en-US" sz="4000" dirty="0">
              <a:solidFill>
                <a:schemeClr val="tx1"/>
              </a:solidFill>
              <a:latin typeface="+mj-lt"/>
              <a:ea typeface="全真特明體" panose="02010609000101010101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668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5" y="1196750"/>
            <a:ext cx="7907236" cy="4927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圓角矩形 19"/>
          <p:cNvSpPr/>
          <p:nvPr/>
        </p:nvSpPr>
        <p:spPr>
          <a:xfrm>
            <a:off x="1547664" y="419944"/>
            <a:ext cx="6120680" cy="77680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dirty="0" smtClean="0">
                <a:solidFill>
                  <a:schemeClr val="tx1"/>
                </a:solidFill>
                <a:latin typeface="+mj-lt"/>
                <a:ea typeface="全真特明體" panose="02010609000101010101" pitchFamily="49" charset="-120"/>
                <a:cs typeface="+mj-cs"/>
              </a:rPr>
              <a:t>學生進入閱讀登記</a:t>
            </a:r>
            <a:r>
              <a:rPr lang="en-US" altLang="zh-TW" sz="4000" dirty="0" smtClean="0">
                <a:solidFill>
                  <a:schemeClr val="tx1"/>
                </a:solidFill>
                <a:latin typeface="+mj-lt"/>
                <a:ea typeface="全真特明體" panose="02010609000101010101" pitchFamily="49" charset="-120"/>
                <a:cs typeface="+mj-cs"/>
              </a:rPr>
              <a:t>(</a:t>
            </a:r>
            <a:r>
              <a:rPr lang="en-US" altLang="zh-TW" sz="4000" dirty="0">
                <a:solidFill>
                  <a:schemeClr val="tx1"/>
                </a:solidFill>
                <a:latin typeface="+mj-lt"/>
                <a:ea typeface="全真特明體" panose="02010609000101010101" pitchFamily="49" charset="-120"/>
                <a:cs typeface="+mj-cs"/>
              </a:rPr>
              <a:t>2</a:t>
            </a:r>
            <a:r>
              <a:rPr lang="en-US" altLang="zh-TW" sz="4000" dirty="0" smtClean="0">
                <a:solidFill>
                  <a:schemeClr val="tx1"/>
                </a:solidFill>
                <a:latin typeface="+mj-lt"/>
                <a:ea typeface="全真特明體" panose="02010609000101010101" pitchFamily="49" charset="-120"/>
                <a:cs typeface="+mj-cs"/>
              </a:rPr>
              <a:t>)</a:t>
            </a:r>
            <a:endParaRPr lang="zh-TW" altLang="en-US" sz="4000" dirty="0">
              <a:solidFill>
                <a:schemeClr val="tx1"/>
              </a:solidFill>
              <a:latin typeface="+mj-lt"/>
              <a:ea typeface="全真特明體" panose="02010609000101010101" pitchFamily="49" charset="-120"/>
              <a:cs typeface="+mj-cs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2708246" y="2545085"/>
            <a:ext cx="2248501" cy="713609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輸入</a:t>
            </a:r>
            <a:r>
              <a:rPr lang="en-US" altLang="zh-TW" sz="2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書本條碼</a:t>
            </a:r>
            <a:r>
              <a:rPr lang="en-US" altLang="zh-TW" sz="2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】 </a:t>
            </a:r>
            <a:endParaRPr lang="zh-TW" altLang="en-US" sz="20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2727668" y="3274728"/>
            <a:ext cx="4076579" cy="62021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2205008" y="2664557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1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3982112" y="4466505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3200" b="1" dirty="0" smtClean="0">
                <a:ea typeface="全真中黑體" panose="02010609000101010101" pitchFamily="49" charset="-120"/>
              </a:rPr>
              <a:t>2</a:t>
            </a:r>
            <a:endParaRPr lang="en-US" altLang="zh-TW" sz="3200" b="1" dirty="0">
              <a:ea typeface="全真中黑體" panose="02010609000101010101" pitchFamily="49" charset="-120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4614923" y="3990200"/>
            <a:ext cx="2449705" cy="713609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按下</a:t>
            </a:r>
            <a:r>
              <a:rPr lang="en-US" altLang="zh-TW" sz="2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確定</a:t>
            </a:r>
            <a:r>
              <a:rPr lang="en-US" altLang="zh-TW" sz="2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】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送出</a:t>
            </a:r>
            <a:endParaRPr lang="zh-TW" altLang="en-US" sz="20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4598638" y="4797152"/>
            <a:ext cx="1485530" cy="5606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230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91" y="1259856"/>
            <a:ext cx="8377351" cy="5220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圓角矩形 19"/>
          <p:cNvSpPr/>
          <p:nvPr/>
        </p:nvSpPr>
        <p:spPr>
          <a:xfrm>
            <a:off x="1547664" y="419944"/>
            <a:ext cx="6120680" cy="77680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dirty="0" smtClean="0">
                <a:solidFill>
                  <a:schemeClr val="tx1"/>
                </a:solidFill>
                <a:latin typeface="+mj-lt"/>
                <a:ea typeface="全真特明體" panose="02010609000101010101" pitchFamily="49" charset="-120"/>
                <a:cs typeface="+mj-cs"/>
              </a:rPr>
              <a:t>學生進入閱讀登記</a:t>
            </a:r>
            <a:r>
              <a:rPr lang="en-US" altLang="zh-TW" sz="4000" dirty="0" smtClean="0">
                <a:solidFill>
                  <a:schemeClr val="tx1"/>
                </a:solidFill>
                <a:latin typeface="+mj-lt"/>
                <a:ea typeface="全真特明體" panose="02010609000101010101" pitchFamily="49" charset="-120"/>
                <a:cs typeface="+mj-cs"/>
              </a:rPr>
              <a:t>(3)</a:t>
            </a:r>
            <a:endParaRPr lang="zh-TW" altLang="en-US" sz="4000" dirty="0">
              <a:solidFill>
                <a:schemeClr val="tx1"/>
              </a:solidFill>
              <a:latin typeface="+mj-lt"/>
              <a:ea typeface="全真特明體" panose="02010609000101010101" pitchFamily="49" charset="-120"/>
              <a:cs typeface="+mj-cs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993308" y="1877366"/>
            <a:ext cx="3040589" cy="713609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選擇正確書籍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資訊</a:t>
            </a:r>
            <a:endParaRPr lang="zh-TW" altLang="en-US" sz="20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627813" y="2608722"/>
            <a:ext cx="2900071" cy="154035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472844" y="2119462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1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1317382" y="4345543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3200" b="1" dirty="0" smtClean="0">
                <a:ea typeface="全真中黑體" panose="02010609000101010101" pitchFamily="49" charset="-120"/>
              </a:rPr>
              <a:t>2</a:t>
            </a:r>
            <a:endParaRPr lang="en-US" altLang="zh-TW" sz="3200" b="1" dirty="0">
              <a:ea typeface="全真中黑體" panose="02010609000101010101" pitchFamily="49" charset="-120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1907704" y="4484643"/>
            <a:ext cx="3240360" cy="713609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按下</a:t>
            </a:r>
            <a:r>
              <a:rPr lang="en-US" altLang="zh-TW" sz="2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確定</a:t>
            </a:r>
            <a:r>
              <a:rPr lang="en-US" altLang="zh-TW" sz="2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】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送出</a:t>
            </a:r>
            <a:endParaRPr lang="zh-TW" altLang="en-US" sz="20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2397502" y="5229200"/>
            <a:ext cx="1886466" cy="46355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826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69" y="3722498"/>
            <a:ext cx="291922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270" y="3722498"/>
            <a:ext cx="2915816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" y="3722498"/>
            <a:ext cx="288005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69" y="1105801"/>
            <a:ext cx="2919222" cy="250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506" y="1157757"/>
            <a:ext cx="2915816" cy="24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3" y="1157757"/>
            <a:ext cx="297327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六邊形 11"/>
          <p:cNvSpPr/>
          <p:nvPr/>
        </p:nvSpPr>
        <p:spPr>
          <a:xfrm>
            <a:off x="181092" y="1037777"/>
            <a:ext cx="504056" cy="432048"/>
          </a:xfrm>
          <a:prstGeom prst="hexagon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 smtClean="0"/>
              <a:t>1</a:t>
            </a:r>
            <a:endParaRPr lang="zh-TW" altLang="en-US" sz="2800" b="1" dirty="0"/>
          </a:p>
        </p:txBody>
      </p:sp>
      <p:sp>
        <p:nvSpPr>
          <p:cNvPr id="13" name="六邊形 12"/>
          <p:cNvSpPr/>
          <p:nvPr/>
        </p:nvSpPr>
        <p:spPr>
          <a:xfrm>
            <a:off x="3229802" y="1037777"/>
            <a:ext cx="504056" cy="432048"/>
          </a:xfrm>
          <a:prstGeom prst="hexagon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/>
              <a:t>2</a:t>
            </a:r>
            <a:endParaRPr lang="zh-TW" altLang="en-US" sz="2800" b="1" dirty="0"/>
          </a:p>
        </p:txBody>
      </p:sp>
      <p:sp>
        <p:nvSpPr>
          <p:cNvPr id="14" name="六邊形 13"/>
          <p:cNvSpPr/>
          <p:nvPr/>
        </p:nvSpPr>
        <p:spPr>
          <a:xfrm>
            <a:off x="6267524" y="1019397"/>
            <a:ext cx="504056" cy="432048"/>
          </a:xfrm>
          <a:prstGeom prst="hexagon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/>
              <a:t>3</a:t>
            </a:r>
            <a:endParaRPr lang="zh-TW" altLang="en-US" sz="2800" b="1" dirty="0"/>
          </a:p>
        </p:txBody>
      </p:sp>
      <p:sp>
        <p:nvSpPr>
          <p:cNvPr id="15" name="六邊形 14"/>
          <p:cNvSpPr/>
          <p:nvPr/>
        </p:nvSpPr>
        <p:spPr>
          <a:xfrm>
            <a:off x="181092" y="3616521"/>
            <a:ext cx="504056" cy="432048"/>
          </a:xfrm>
          <a:prstGeom prst="hexagon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/>
              <a:t>4</a:t>
            </a:r>
            <a:endParaRPr lang="zh-TW" altLang="en-US" sz="2800" b="1" dirty="0"/>
          </a:p>
        </p:txBody>
      </p:sp>
      <p:sp>
        <p:nvSpPr>
          <p:cNvPr id="16" name="六邊形 15"/>
          <p:cNvSpPr/>
          <p:nvPr/>
        </p:nvSpPr>
        <p:spPr>
          <a:xfrm>
            <a:off x="3199957" y="3662878"/>
            <a:ext cx="504056" cy="432048"/>
          </a:xfrm>
          <a:prstGeom prst="hexagon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/>
              <a:t>5</a:t>
            </a:r>
            <a:endParaRPr lang="zh-TW" altLang="en-US" sz="2800" b="1" dirty="0"/>
          </a:p>
        </p:txBody>
      </p:sp>
      <p:sp>
        <p:nvSpPr>
          <p:cNvPr id="17" name="六邊形 16"/>
          <p:cNvSpPr/>
          <p:nvPr/>
        </p:nvSpPr>
        <p:spPr>
          <a:xfrm>
            <a:off x="6267524" y="3662878"/>
            <a:ext cx="504056" cy="432048"/>
          </a:xfrm>
          <a:prstGeom prst="hexagon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/>
              <a:t>6</a:t>
            </a:r>
            <a:endParaRPr lang="zh-TW" altLang="en-US" sz="2800" b="1" dirty="0"/>
          </a:p>
        </p:txBody>
      </p:sp>
      <p:sp>
        <p:nvSpPr>
          <p:cNvPr id="18" name="向左箭號 17"/>
          <p:cNvSpPr/>
          <p:nvPr/>
        </p:nvSpPr>
        <p:spPr>
          <a:xfrm rot="10800000">
            <a:off x="2985940" y="2394278"/>
            <a:ext cx="318700" cy="443536"/>
          </a:xfrm>
          <a:prstGeom prst="leftArrow">
            <a:avLst/>
          </a:prstGeom>
          <a:solidFill>
            <a:srgbClr val="663300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+mj-ea"/>
            </a:endParaRPr>
          </a:p>
        </p:txBody>
      </p:sp>
      <p:sp>
        <p:nvSpPr>
          <p:cNvPr id="19" name="向左箭號 18"/>
          <p:cNvSpPr/>
          <p:nvPr/>
        </p:nvSpPr>
        <p:spPr>
          <a:xfrm rot="10800000">
            <a:off x="6048090" y="2353167"/>
            <a:ext cx="318700" cy="443536"/>
          </a:xfrm>
          <a:prstGeom prst="leftArrow">
            <a:avLst/>
          </a:prstGeom>
          <a:solidFill>
            <a:srgbClr val="663300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+mj-ea"/>
            </a:endParaRPr>
          </a:p>
        </p:txBody>
      </p:sp>
      <p:sp>
        <p:nvSpPr>
          <p:cNvPr id="20" name="向左箭號 19"/>
          <p:cNvSpPr/>
          <p:nvPr/>
        </p:nvSpPr>
        <p:spPr>
          <a:xfrm rot="10800000">
            <a:off x="2985940" y="4891236"/>
            <a:ext cx="318700" cy="443536"/>
          </a:xfrm>
          <a:prstGeom prst="leftArrow">
            <a:avLst/>
          </a:prstGeom>
          <a:solidFill>
            <a:srgbClr val="663300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+mj-ea"/>
            </a:endParaRPr>
          </a:p>
        </p:txBody>
      </p:sp>
      <p:sp>
        <p:nvSpPr>
          <p:cNvPr id="21" name="向左箭號 20"/>
          <p:cNvSpPr/>
          <p:nvPr/>
        </p:nvSpPr>
        <p:spPr>
          <a:xfrm rot="10800000">
            <a:off x="6041667" y="4891236"/>
            <a:ext cx="318700" cy="443536"/>
          </a:xfrm>
          <a:prstGeom prst="leftArrow">
            <a:avLst/>
          </a:prstGeom>
          <a:solidFill>
            <a:srgbClr val="663300"/>
          </a:solidFill>
          <a:ln>
            <a:solidFill>
              <a:srgbClr val="6633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+mj-ea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949687" y="6033108"/>
            <a:ext cx="7413987" cy="589248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依據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閱讀狀況回答問題，完成閱讀登記後，表示進貨成功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0061">
            <a:off x="8064173" y="6009406"/>
            <a:ext cx="446686" cy="479451"/>
          </a:xfrm>
          <a:prstGeom prst="rect">
            <a:avLst/>
          </a:prstGeom>
        </p:spPr>
      </p:pic>
      <p:sp>
        <p:nvSpPr>
          <p:cNvPr id="25" name="圓角矩形 24"/>
          <p:cNvSpPr/>
          <p:nvPr/>
        </p:nvSpPr>
        <p:spPr>
          <a:xfrm>
            <a:off x="1259632" y="144364"/>
            <a:ext cx="7056784" cy="68023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書店進貨拆封</a:t>
            </a:r>
            <a:r>
              <a:rPr lang="en-US" altLang="zh-TW" sz="3600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(2)</a:t>
            </a:r>
            <a:r>
              <a:rPr lang="zh-TW" altLang="en-US" sz="3600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：回答閱讀問題</a:t>
            </a:r>
            <a:endParaRPr lang="zh-TW" altLang="en-US" sz="3600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altLang="zh-TW" sz="3600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3200" b="1" dirty="0">
              <a:latin typeface="Adobe 楷体 Std R" pitchFamily="18" charset="-128"/>
              <a:ea typeface="Adobe 楷体 Std R" pitchFamily="18" charset="-128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36721" y="6348793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18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6960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359477" cy="520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801326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圓角矩形 19"/>
          <p:cNvSpPr/>
          <p:nvPr/>
        </p:nvSpPr>
        <p:spPr>
          <a:xfrm>
            <a:off x="1547664" y="419944"/>
            <a:ext cx="6120680" cy="77680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dirty="0" smtClean="0">
                <a:solidFill>
                  <a:schemeClr val="tx1"/>
                </a:solidFill>
                <a:latin typeface="+mj-lt"/>
                <a:ea typeface="全真特明體" panose="02010609000101010101" pitchFamily="49" charset="-120"/>
                <a:cs typeface="+mj-cs"/>
              </a:rPr>
              <a:t>學生進入閱讀登記</a:t>
            </a:r>
            <a:r>
              <a:rPr lang="en-US" altLang="zh-TW" sz="4000" dirty="0" smtClean="0">
                <a:solidFill>
                  <a:schemeClr val="tx1"/>
                </a:solidFill>
                <a:latin typeface="+mj-lt"/>
                <a:ea typeface="全真特明體" panose="02010609000101010101" pitchFamily="49" charset="-120"/>
                <a:cs typeface="+mj-cs"/>
              </a:rPr>
              <a:t>(</a:t>
            </a:r>
            <a:r>
              <a:rPr lang="en-US" altLang="zh-TW" sz="4000" dirty="0">
                <a:solidFill>
                  <a:schemeClr val="tx1"/>
                </a:solidFill>
                <a:latin typeface="+mj-lt"/>
                <a:ea typeface="全真特明體" panose="02010609000101010101" pitchFamily="49" charset="-120"/>
                <a:cs typeface="+mj-cs"/>
              </a:rPr>
              <a:t>4</a:t>
            </a:r>
            <a:r>
              <a:rPr lang="en-US" altLang="zh-TW" sz="4000" dirty="0" smtClean="0">
                <a:solidFill>
                  <a:schemeClr val="tx1"/>
                </a:solidFill>
                <a:latin typeface="+mj-lt"/>
                <a:ea typeface="全真特明體" panose="02010609000101010101" pitchFamily="49" charset="-120"/>
                <a:cs typeface="+mj-cs"/>
              </a:rPr>
              <a:t>)</a:t>
            </a:r>
            <a:endParaRPr lang="zh-TW" altLang="en-US" sz="4000" dirty="0">
              <a:solidFill>
                <a:schemeClr val="tx1"/>
              </a:solidFill>
              <a:latin typeface="+mj-lt"/>
              <a:ea typeface="全真特明體" panose="02010609000101010101" pitchFamily="49" charset="-120"/>
              <a:cs typeface="+mj-cs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4211960" y="5457803"/>
            <a:ext cx="2952328" cy="1067541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可繼續登記下一本書，或到書店回答問題。</a:t>
            </a:r>
            <a:endParaRPr lang="zh-TW" altLang="en-US" sz="20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735796" y="4509120"/>
            <a:ext cx="5904656" cy="72008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77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4FA43C-337F-4789-9D09-25FD808D2DCF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1691680" y="3573016"/>
            <a:ext cx="2880320" cy="1080120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身教式持續安靜閱讀 </a:t>
            </a: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/>
            </a:r>
            <a:b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</a:br>
            <a:r>
              <a:rPr kumimoji="0" lang="en-US" altLang="zh-TW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新細明體"/>
                <a:cs typeface="Times New Roman" pitchFamily="18" charset="0"/>
              </a:rPr>
              <a:t>(MSSR)</a:t>
            </a:r>
            <a:endParaRPr kumimoji="0" lang="zh-TW" altLang="en-US" sz="2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新細明體"/>
              <a:cs typeface="Times New Roman" pitchFamily="18" charset="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5148064" y="3573016"/>
            <a:ext cx="2808312" cy="1080120"/>
          </a:xfrm>
          <a:prstGeom prst="round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新細明體"/>
                <a:cs typeface="+mn-cs"/>
              </a:rPr>
              <a:t>明日書店</a:t>
            </a:r>
          </a:p>
        </p:txBody>
      </p:sp>
      <p:cxnSp>
        <p:nvCxnSpPr>
          <p:cNvPr id="17" name="直線單箭頭接點 16"/>
          <p:cNvCxnSpPr/>
          <p:nvPr/>
        </p:nvCxnSpPr>
        <p:spPr>
          <a:xfrm rot="10800000" flipV="1">
            <a:off x="3203848" y="2636912"/>
            <a:ext cx="864096" cy="792088"/>
          </a:xfrm>
          <a:prstGeom prst="straightConnector1">
            <a:avLst/>
          </a:prstGeom>
          <a:noFill/>
          <a:ln w="381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8" name="文字方塊 17"/>
          <p:cNvSpPr txBox="1"/>
          <p:nvPr/>
        </p:nvSpPr>
        <p:spPr>
          <a:xfrm>
            <a:off x="5004048" y="4973106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需要使用電腦，有更多好處</a:t>
            </a:r>
          </a:p>
        </p:txBody>
      </p:sp>
      <p:pic>
        <p:nvPicPr>
          <p:cNvPr id="19" name="Picture 2" descr="http://ncu.cot.org.tw/ac/images/bookstore/button_3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491880" y="1412776"/>
            <a:ext cx="2520280" cy="1149250"/>
          </a:xfrm>
          <a:prstGeom prst="rect">
            <a:avLst/>
          </a:prstGeom>
          <a:noFill/>
        </p:spPr>
      </p:pic>
      <p:cxnSp>
        <p:nvCxnSpPr>
          <p:cNvPr id="20" name="直線單箭頭接點 19"/>
          <p:cNvCxnSpPr/>
          <p:nvPr/>
        </p:nvCxnSpPr>
        <p:spPr>
          <a:xfrm>
            <a:off x="5304780" y="2662312"/>
            <a:ext cx="864096" cy="792088"/>
          </a:xfrm>
          <a:prstGeom prst="straightConnector1">
            <a:avLst/>
          </a:prstGeom>
          <a:noFill/>
          <a:ln w="38100" cap="flat" cmpd="sng" algn="ctr">
            <a:solidFill>
              <a:srgbClr val="F79646"/>
            </a:solidFill>
            <a:prstDash val="solid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95618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2699792" y="1951841"/>
            <a:ext cx="3672408" cy="1440160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 smtClean="0">
                <a:latin typeface="Adobe 楷体 Std R" pitchFamily="18" charset="-128"/>
                <a:ea typeface="Adobe 楷体 Std R" pitchFamily="18" charset="-128"/>
              </a:rPr>
              <a:t>書籍推薦</a:t>
            </a:r>
            <a:endParaRPr lang="zh-TW" altLang="en-US" sz="5400" b="1" dirty="0">
              <a:latin typeface="Adobe 楷体 Std R" pitchFamily="18" charset="-128"/>
              <a:ea typeface="Adobe 楷体 Std R" pitchFamily="18" charset="-128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3203848" y="3156646"/>
            <a:ext cx="2664296" cy="936104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b="1" dirty="0" smtClean="0">
                <a:latin typeface="Adobe 楷体 Std R" pitchFamily="18" charset="-128"/>
                <a:ea typeface="Adobe 楷体 Std R" pitchFamily="18" charset="-128"/>
              </a:rPr>
              <a:t>製作推薦</a:t>
            </a:r>
            <a:endParaRPr lang="en-US" altLang="zh-TW" sz="3600" b="1" dirty="0" smtClean="0">
              <a:latin typeface="Adobe 楷体 Std R" pitchFamily="18" charset="-128"/>
              <a:ea typeface="Adobe 楷体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737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8" y="1768160"/>
            <a:ext cx="4549242" cy="263490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8367" y="3070092"/>
            <a:ext cx="4328031" cy="2662865"/>
          </a:xfrm>
          <a:prstGeom prst="rect">
            <a:avLst/>
          </a:prstGeom>
        </p:spPr>
      </p:pic>
      <p:sp>
        <p:nvSpPr>
          <p:cNvPr id="9" name="圓角矩形 8"/>
          <p:cNvSpPr/>
          <p:nvPr/>
        </p:nvSpPr>
        <p:spPr>
          <a:xfrm>
            <a:off x="22758" y="2833053"/>
            <a:ext cx="576064" cy="50511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22758" y="3751056"/>
            <a:ext cx="2248501" cy="713609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點選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0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明日閱讀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】 </a:t>
            </a:r>
            <a:endParaRPr lang="zh-TW" altLang="en-US" sz="20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6537313" y="4548366"/>
            <a:ext cx="1239677" cy="114979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6134676" y="5765386"/>
            <a:ext cx="2232248" cy="864096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點選</a:t>
            </a:r>
            <a:r>
              <a:rPr lang="en-US" altLang="zh-TW" sz="2000" b="1" dirty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明日書店</a:t>
            </a:r>
            <a:r>
              <a:rPr lang="en-US" altLang="zh-TW" sz="2000" b="1" dirty="0" smtClean="0">
                <a:solidFill>
                  <a:schemeClr val="accent1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】 </a:t>
            </a:r>
            <a:endParaRPr lang="zh-TW" altLang="en-US" sz="2000" b="1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1907704" y="419944"/>
            <a:ext cx="6120680" cy="77680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dirty="0">
                <a:solidFill>
                  <a:schemeClr val="tx1"/>
                </a:solidFill>
                <a:latin typeface="+mj-lt"/>
                <a:ea typeface="全真特明體" panose="02010609000101010101" pitchFamily="49" charset="-120"/>
                <a:cs typeface="+mj-cs"/>
              </a:rPr>
              <a:t>學生登入明日書店 </a:t>
            </a:r>
            <a:r>
              <a:rPr lang="en-US" altLang="zh-TW" sz="4000" dirty="0" smtClean="0">
                <a:solidFill>
                  <a:schemeClr val="tx1"/>
                </a:solidFill>
                <a:latin typeface="+mj-lt"/>
                <a:ea typeface="全真特明體" panose="02010609000101010101" pitchFamily="49" charset="-120"/>
                <a:cs typeface="+mj-cs"/>
              </a:rPr>
              <a:t>(1)</a:t>
            </a:r>
            <a:endParaRPr lang="zh-TW" altLang="en-US" sz="4000" dirty="0">
              <a:solidFill>
                <a:schemeClr val="tx1"/>
              </a:solidFill>
              <a:latin typeface="+mj-lt"/>
              <a:ea typeface="全真特明體" panose="02010609000101010101" pitchFamily="49" charset="-120"/>
              <a:cs typeface="+mj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553200" y="5828271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sp>
        <p:nvSpPr>
          <p:cNvPr id="21" name="圓角矩形 20"/>
          <p:cNvSpPr/>
          <p:nvPr/>
        </p:nvSpPr>
        <p:spPr>
          <a:xfrm>
            <a:off x="3688959" y="2607064"/>
            <a:ext cx="883041" cy="191634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橢圓 27"/>
          <p:cNvSpPr/>
          <p:nvPr/>
        </p:nvSpPr>
        <p:spPr>
          <a:xfrm>
            <a:off x="467544" y="2595429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2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712892" y="1768159"/>
            <a:ext cx="2255152" cy="980102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選擇</a:t>
            </a:r>
            <a:r>
              <a:rPr lang="zh-TW" alt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標楷體" pitchFamily="65" charset="-120"/>
              </a:rPr>
              <a:t>學校</a:t>
            </a:r>
            <a:endParaRPr lang="en-US" altLang="zh-TW" sz="2000" b="1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登入</a:t>
            </a:r>
            <a:r>
              <a:rPr lang="zh-TW" alt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標楷體" pitchFamily="65" charset="-120"/>
              </a:rPr>
              <a:t>帳號、密碼</a:t>
            </a:r>
            <a:endParaRPr lang="zh-TW" altLang="en-US" sz="2000" dirty="0">
              <a:solidFill>
                <a:schemeClr val="tx2">
                  <a:lumMod val="90000"/>
                  <a:lumOff val="1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2502245" y="1530828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1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6481439" y="4311034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3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766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89" y="1980808"/>
            <a:ext cx="824333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3974232" y="3429000"/>
            <a:ext cx="2232248" cy="72008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ea typeface="全真中黑體" panose="02010609000101010101" pitchFamily="49" charset="-120"/>
              </a:rPr>
              <a:t>點選進入書店</a:t>
            </a:r>
            <a:endParaRPr lang="zh-TW" altLang="en-US" sz="2000" dirty="0">
              <a:ea typeface="全真中黑體" panose="02010609000101010101" pitchFamily="49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1619672" y="419944"/>
            <a:ext cx="6120680" cy="77680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4000" dirty="0">
                <a:solidFill>
                  <a:schemeClr val="tx1"/>
                </a:solidFill>
                <a:latin typeface="+mj-lt"/>
                <a:ea typeface="全真特明體" panose="02010609000101010101" pitchFamily="49" charset="-120"/>
                <a:cs typeface="+mj-cs"/>
              </a:rPr>
              <a:t>學生登入明日書店 </a:t>
            </a:r>
            <a:r>
              <a:rPr lang="en-US" altLang="zh-TW" sz="4000" dirty="0" smtClean="0">
                <a:solidFill>
                  <a:schemeClr val="tx1"/>
                </a:solidFill>
                <a:latin typeface="+mj-lt"/>
                <a:ea typeface="全真特明體" panose="02010609000101010101" pitchFamily="49" charset="-120"/>
                <a:cs typeface="+mj-cs"/>
              </a:rPr>
              <a:t>(2)</a:t>
            </a:r>
            <a:endParaRPr lang="zh-TW" altLang="en-US" sz="4000" dirty="0">
              <a:solidFill>
                <a:schemeClr val="tx1"/>
              </a:solidFill>
              <a:latin typeface="+mj-lt"/>
              <a:ea typeface="全真特明體" panose="02010609000101010101" pitchFamily="49" charset="-120"/>
              <a:cs typeface="+mj-cs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707904" y="3212976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4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3347046" y="1700808"/>
            <a:ext cx="2305074" cy="143782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8115">
            <a:off x="4661745" y="2777748"/>
            <a:ext cx="732969" cy="7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916832"/>
            <a:ext cx="8513477" cy="40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橢圓 5"/>
          <p:cNvSpPr/>
          <p:nvPr/>
        </p:nvSpPr>
        <p:spPr>
          <a:xfrm>
            <a:off x="5148064" y="2139287"/>
            <a:ext cx="2565933" cy="21482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932040" y="1484784"/>
            <a:ext cx="2268253" cy="792088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點選</a:t>
            </a:r>
            <a:r>
              <a:rPr lang="en-US" altLang="zh-TW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【</a:t>
            </a:r>
            <a:r>
              <a:rPr lang="zh-TW" alt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我的書店</a:t>
            </a:r>
            <a:r>
              <a:rPr lang="en-US" altLang="zh-TW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】</a:t>
            </a:r>
          </a:p>
          <a:p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下方的書架</a:t>
            </a:r>
            <a:endParaRPr lang="zh-TW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標楷體" pitchFamily="65" charset="-120"/>
              <a:ea typeface="全真中黑體" panose="02010609000101010101" pitchFamily="49" charset="-120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971600" y="275928"/>
            <a:ext cx="7272808" cy="77680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推薦方式：選擇一本書開始推薦</a:t>
            </a:r>
            <a:r>
              <a:rPr lang="en-US" altLang="zh-TW" sz="3600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(1)</a:t>
            </a:r>
            <a:endParaRPr lang="zh-TW" altLang="en-US" sz="3600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23</a:t>
            </a:fld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8115">
            <a:off x="7328642" y="3503784"/>
            <a:ext cx="732969" cy="732969"/>
          </a:xfrm>
          <a:prstGeom prst="rect">
            <a:avLst/>
          </a:prstGeom>
        </p:spPr>
      </p:pic>
      <p:sp>
        <p:nvSpPr>
          <p:cNvPr id="16" name="橢圓 15"/>
          <p:cNvSpPr/>
          <p:nvPr/>
        </p:nvSpPr>
        <p:spPr>
          <a:xfrm>
            <a:off x="4499992" y="1340768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1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675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60" y="2002146"/>
            <a:ext cx="8568952" cy="411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 7"/>
          <p:cNvSpPr/>
          <p:nvPr/>
        </p:nvSpPr>
        <p:spPr>
          <a:xfrm>
            <a:off x="611560" y="3861048"/>
            <a:ext cx="5689450" cy="842788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全真中黑體" panose="02010609000101010101" pitchFamily="49" charset="-120"/>
              </a:rPr>
              <a:t>所有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全真中黑體" panose="02010609000101010101" pitchFamily="49" charset="-120"/>
              </a:rPr>
              <a:t>進貨的書籍都會出現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全真中黑體" panose="02010609000101010101" pitchFamily="49" charset="-120"/>
              </a:rPr>
              <a:t>在這裡</a:t>
            </a:r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全真中黑體" panose="02010609000101010101" pitchFamily="49" charset="-120"/>
              </a:rPr>
              <a:t>，學生可以點選想要推薦的書籍。有 打勾 的表示已完成推薦。</a:t>
            </a:r>
            <a:endParaRPr lang="en-US" altLang="zh-TW" sz="2000" b="1" dirty="0">
              <a:solidFill>
                <a:schemeClr val="tx1"/>
              </a:solidFill>
              <a:latin typeface="標楷體" pitchFamily="65" charset="-120"/>
              <a:ea typeface="全真中黑體" panose="02010609000101010101" pitchFamily="49" charset="-120"/>
            </a:endParaRPr>
          </a:p>
          <a:p>
            <a:endParaRPr lang="zh-TW" altLang="en-US" sz="2000" dirty="0">
              <a:solidFill>
                <a:schemeClr val="tx2">
                  <a:lumMod val="90000"/>
                  <a:lumOff val="10000"/>
                </a:schemeClr>
              </a:solidFill>
              <a:latin typeface="標楷體" pitchFamily="65" charset="-120"/>
              <a:ea typeface="全真中黑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24</a:t>
            </a:fld>
            <a:endParaRPr lang="zh-TW" altLang="en-US"/>
          </a:p>
        </p:txBody>
      </p:sp>
      <p:sp>
        <p:nvSpPr>
          <p:cNvPr id="3" name="圓角矩形 2"/>
          <p:cNvSpPr/>
          <p:nvPr/>
        </p:nvSpPr>
        <p:spPr>
          <a:xfrm>
            <a:off x="467544" y="3501008"/>
            <a:ext cx="5976664" cy="288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971600" y="275928"/>
            <a:ext cx="7272808" cy="77680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推薦方式：選擇一本書開始推薦</a:t>
            </a:r>
            <a:r>
              <a:rPr lang="en-US" altLang="zh-TW" sz="3600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(2)</a:t>
            </a:r>
            <a:endParaRPr lang="zh-TW" altLang="en-US" sz="3600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2123728" y="3140968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2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732766">
            <a:off x="2615863" y="3067992"/>
            <a:ext cx="732969" cy="732969"/>
          </a:xfrm>
          <a:prstGeom prst="rect">
            <a:avLst/>
          </a:prstGeom>
        </p:spPr>
      </p:pic>
      <p:sp>
        <p:nvSpPr>
          <p:cNvPr id="20" name="圓角矩形 19"/>
          <p:cNvSpPr/>
          <p:nvPr/>
        </p:nvSpPr>
        <p:spPr>
          <a:xfrm>
            <a:off x="6786685" y="2456892"/>
            <a:ext cx="1800200" cy="280831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8115">
            <a:off x="7815136" y="3863824"/>
            <a:ext cx="732969" cy="732969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6719806" y="4774560"/>
            <a:ext cx="2100666" cy="694791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點選</a:t>
            </a:r>
            <a:r>
              <a:rPr lang="en-US" altLang="zh-TW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【</a:t>
            </a:r>
            <a:r>
              <a:rPr lang="zh-TW" alt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點擊推薦</a:t>
            </a:r>
            <a:r>
              <a:rPr lang="en-US" altLang="zh-TW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】</a:t>
            </a:r>
            <a:endParaRPr lang="zh-TW" alt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6719806" y="2255565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3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884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64" y="3485933"/>
            <a:ext cx="2750013" cy="148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047" y="3485933"/>
            <a:ext cx="2872129" cy="150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1" y="3485933"/>
            <a:ext cx="2841924" cy="148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1" y="1026906"/>
            <a:ext cx="4141624" cy="216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597" y="1040694"/>
            <a:ext cx="4115270" cy="2153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395535" y="594928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學生可自行決定不同推薦方式的順序</a:t>
            </a:r>
            <a:endParaRPr lang="en-US" altLang="zh-TW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全真中黑體" panose="02010609000101010101" pitchFamily="49" charset="-120"/>
              <a:cs typeface="+mj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705605" y="2903994"/>
            <a:ext cx="1224136" cy="522478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+mn-ea"/>
              </a:rPr>
              <a:t>評星</a:t>
            </a:r>
            <a:endParaRPr lang="en-US" altLang="zh-TW" sz="2800" b="1" dirty="0" smtClean="0"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048164" y="2903994"/>
            <a:ext cx="1224136" cy="522478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+mn-ea"/>
              </a:rPr>
              <a:t>繪圖</a:t>
            </a:r>
            <a:endParaRPr lang="en-US" altLang="zh-TW" sz="2800" b="1" dirty="0" smtClean="0"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856015" y="4972767"/>
            <a:ext cx="1728192" cy="522478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+mn-ea"/>
              </a:rPr>
              <a:t>錄音朗讀</a:t>
            </a:r>
            <a:endParaRPr lang="en-US" altLang="zh-TW" sz="2800" b="1" dirty="0" smtClean="0"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55755" y="4954065"/>
            <a:ext cx="1224136" cy="522478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+mn-ea"/>
              </a:rPr>
              <a:t>文字</a:t>
            </a:r>
            <a:endParaRPr lang="en-US" altLang="zh-TW" sz="2800" b="1" dirty="0" smtClean="0">
              <a:latin typeface="+mn-ea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483768" y="260648"/>
            <a:ext cx="4392488" cy="78544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四種書籍推薦方式</a:t>
            </a:r>
            <a:endParaRPr lang="zh-TW" altLang="en-US" sz="3600" dirty="0">
              <a:solidFill>
                <a:schemeClr val="accent5">
                  <a:lumMod val="50000"/>
                </a:schemeClr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790002" y="6453336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25</a:t>
            </a:fld>
            <a:endParaRPr lang="zh-TW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6846374" y="4883505"/>
            <a:ext cx="1728192" cy="522478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+mn-ea"/>
              </a:rPr>
              <a:t>聊書</a:t>
            </a:r>
            <a:endParaRPr lang="en-US" altLang="zh-TW" sz="2800" b="1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5683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0" y="1343852"/>
            <a:ext cx="8215608" cy="429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5496" y="4706196"/>
            <a:ext cx="1728192" cy="595011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+mj-ea"/>
                <a:ea typeface="全真中黑體" panose="02010609000101010101" pitchFamily="49" charset="-120"/>
              </a:rPr>
              <a:t>評星</a:t>
            </a:r>
            <a:endParaRPr lang="en-US" altLang="zh-TW" sz="2800" b="1" dirty="0" smtClean="0">
              <a:latin typeface="+mj-ea"/>
              <a:ea typeface="全真中黑體" panose="02010609000101010101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971600" y="5642084"/>
            <a:ext cx="7791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全真中黑體" panose="02010609000101010101" pitchFamily="49" charset="-120"/>
                <a:cs typeface="+mj-cs"/>
              </a:rPr>
              <a:t>決定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全真中黑體" panose="02010609000101010101" pitchFamily="49" charset="-120"/>
                <a:cs typeface="+mj-cs"/>
              </a:rPr>
              <a:t>書籍評等，並且選擇推薦理由 </a:t>
            </a:r>
            <a:r>
              <a:rPr lang="en-US" altLang="zh-TW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全真中黑體" panose="02010609000101010101" pitchFamily="49" charset="-120"/>
                <a:cs typeface="+mj-cs"/>
              </a:rPr>
              <a:t>(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全真中黑體" panose="02010609000101010101" pitchFamily="49" charset="-120"/>
                <a:cs typeface="+mj-cs"/>
              </a:rPr>
              <a:t>最多選</a:t>
            </a:r>
            <a:r>
              <a:rPr lang="en-US" altLang="zh-TW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全真中黑體" panose="02010609000101010101" pitchFamily="49" charset="-120"/>
                <a:cs typeface="+mj-cs"/>
              </a:rPr>
              <a:t>2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全真中黑體" panose="02010609000101010101" pitchFamily="49" charset="-120"/>
                <a:cs typeface="+mj-cs"/>
              </a:rPr>
              <a:t>項</a:t>
            </a:r>
            <a:r>
              <a:rPr lang="en-US" altLang="zh-TW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全真中黑體" panose="02010609000101010101" pitchFamily="49" charset="-120"/>
                <a:cs typeface="+mj-cs"/>
              </a:rPr>
              <a:t>)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1907704" y="260648"/>
            <a:ext cx="4392488" cy="78544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推薦方式：評星</a:t>
            </a:r>
            <a:endParaRPr lang="zh-TW" altLang="en-US" sz="3600" dirty="0">
              <a:solidFill>
                <a:schemeClr val="accent5">
                  <a:lumMod val="50000"/>
                </a:schemeClr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1691680" y="4537264"/>
            <a:ext cx="2196244" cy="9799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8115">
            <a:off x="3404207" y="4871936"/>
            <a:ext cx="732969" cy="732969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>
          <a:xfrm>
            <a:off x="7495760" y="1628800"/>
            <a:ext cx="632382" cy="13681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4211960" y="2123198"/>
            <a:ext cx="2808312" cy="33940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6367291" y="3472597"/>
            <a:ext cx="2664297" cy="1126839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點選右邊頁籤</a:t>
            </a:r>
            <a:r>
              <a:rPr lang="en-US" altLang="zh-TW" sz="2000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/>
            </a:r>
            <a:br>
              <a:rPr lang="en-US" altLang="zh-TW" sz="2000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</a:br>
            <a:r>
              <a:rPr lang="zh-TW" altLang="en-US" sz="2000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可跳到其他推薦頁面</a:t>
            </a:r>
            <a:endParaRPr lang="en-US" altLang="zh-TW" sz="2000" dirty="0" smtClean="0">
              <a:solidFill>
                <a:schemeClr val="tx1"/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8115">
            <a:off x="7940302" y="2981414"/>
            <a:ext cx="732969" cy="732969"/>
          </a:xfrm>
          <a:prstGeom prst="rect">
            <a:avLst/>
          </a:prstGeom>
        </p:spPr>
      </p:pic>
      <p:sp>
        <p:nvSpPr>
          <p:cNvPr id="19" name="橢圓 18"/>
          <p:cNvSpPr/>
          <p:nvPr/>
        </p:nvSpPr>
        <p:spPr>
          <a:xfrm>
            <a:off x="6992522" y="1202573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2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1403648" y="4106465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1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270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聊書PPT\images\9649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97" y="1247005"/>
            <a:ext cx="8334375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77652" y="5013176"/>
            <a:ext cx="1728192" cy="522478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+mj-ea"/>
                <a:ea typeface="+mj-ea"/>
              </a:rPr>
              <a:t>繪圖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55576" y="57516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cs"/>
              </a:rPr>
              <a:t>看完書後，畫出書中喜歡的畫面或自行創作</a:t>
            </a:r>
            <a:endParaRPr lang="en-US" altLang="zh-TW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+mj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27</a:t>
            </a:fld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2267744" y="188640"/>
            <a:ext cx="4392488" cy="78544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推薦方式：繪圖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(1)</a:t>
            </a:r>
            <a:endParaRPr lang="zh-TW" altLang="en-US" sz="3600" dirty="0">
              <a:solidFill>
                <a:schemeClr val="accent5">
                  <a:lumMod val="50000"/>
                </a:schemeClr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3419872" y="5334850"/>
            <a:ext cx="1333156" cy="5248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2579242" y="1229884"/>
            <a:ext cx="2352798" cy="4320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30957">
            <a:off x="3966063" y="4933869"/>
            <a:ext cx="732969" cy="586922"/>
          </a:xfrm>
          <a:prstGeom prst="rect">
            <a:avLst/>
          </a:prstGeom>
        </p:spPr>
      </p:pic>
      <p:sp>
        <p:nvSpPr>
          <p:cNvPr id="14" name="圓角矩形 13"/>
          <p:cNvSpPr/>
          <p:nvPr/>
        </p:nvSpPr>
        <p:spPr>
          <a:xfrm>
            <a:off x="4932040" y="5211617"/>
            <a:ext cx="3960440" cy="648073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點擊</a:t>
            </a:r>
            <a:r>
              <a:rPr lang="en-US" altLang="zh-TW" dirty="0">
                <a:solidFill>
                  <a:srgbClr val="FF0000"/>
                </a:solidFill>
                <a:latin typeface="Adobe 楷体 Std R" pitchFamily="18" charset="-128"/>
                <a:ea typeface="全真中黑體" panose="02010609000101010101" pitchFamily="49" charset="-120"/>
              </a:rPr>
              <a:t>【</a:t>
            </a:r>
            <a:r>
              <a:rPr lang="zh-TW" altLang="en-US" dirty="0">
                <a:solidFill>
                  <a:srgbClr val="FF0000"/>
                </a:solidFill>
                <a:latin typeface="Adobe 楷体 Std R" pitchFamily="18" charset="-128"/>
                <a:ea typeface="全真中黑體" panose="02010609000101010101" pitchFamily="49" charset="-120"/>
              </a:rPr>
              <a:t>調色盤</a:t>
            </a:r>
            <a:r>
              <a:rPr lang="en-US" altLang="zh-TW" dirty="0">
                <a:solidFill>
                  <a:srgbClr val="FF0000"/>
                </a:solidFill>
                <a:latin typeface="Adobe 楷体 Std R" pitchFamily="18" charset="-128"/>
                <a:ea typeface="全真中黑體" panose="02010609000101010101" pitchFamily="49" charset="-120"/>
              </a:rPr>
              <a:t>】</a:t>
            </a:r>
            <a:r>
              <a:rPr lang="zh-TW" altLang="en-US" dirty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，可</a:t>
            </a:r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展開細部</a:t>
            </a:r>
            <a:r>
              <a:rPr lang="zh-TW" altLang="en-US" dirty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功能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3240260" y="2053745"/>
            <a:ext cx="5652121" cy="2527383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五種快速鍵功能</a:t>
            </a:r>
            <a:endParaRPr lang="en-US" altLang="zh-TW" dirty="0" smtClean="0">
              <a:solidFill>
                <a:schemeClr val="tx1"/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srgbClr val="FF0000"/>
                </a:solidFill>
                <a:latin typeface="Adobe 楷体 Std R" pitchFamily="18" charset="-128"/>
                <a:ea typeface="全真中黑體" panose="02010609000101010101" pitchFamily="49" charset="-120"/>
              </a:rPr>
              <a:t>回復</a:t>
            </a:r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       ：回復上一筆動作</a:t>
            </a:r>
            <a:endParaRPr lang="en-US" altLang="zh-TW" dirty="0" smtClean="0">
              <a:solidFill>
                <a:schemeClr val="tx1"/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srgbClr val="FF0000"/>
                </a:solidFill>
                <a:latin typeface="Adobe 楷体 Std R" pitchFamily="18" charset="-128"/>
                <a:ea typeface="全真中黑體" panose="02010609000101010101" pitchFamily="49" charset="-120"/>
              </a:rPr>
              <a:t>清空畫布</a:t>
            </a:r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        ：想要重畫時，可以一次將畫布清空</a:t>
            </a:r>
            <a:endParaRPr lang="en-US" altLang="zh-TW" dirty="0" smtClean="0">
              <a:solidFill>
                <a:schemeClr val="tx1"/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srgbClr val="FF0000"/>
                </a:solidFill>
                <a:latin typeface="Adobe 楷体 Std R" pitchFamily="18" charset="-128"/>
                <a:ea typeface="全真中黑體" panose="02010609000101010101" pitchFamily="49" charset="-120"/>
              </a:rPr>
              <a:t>更換底色</a:t>
            </a:r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       ：可以一次將底色塗滿</a:t>
            </a:r>
            <a:endParaRPr lang="en-US" altLang="zh-TW" dirty="0" smtClean="0">
              <a:solidFill>
                <a:schemeClr val="tx1"/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solidFill>
                  <a:srgbClr val="FF0000"/>
                </a:solidFill>
                <a:latin typeface="Adobe 楷体 Std R" pitchFamily="18" charset="-128"/>
                <a:ea typeface="全真中黑體" panose="02010609000101010101" pitchFamily="49" charset="-120"/>
              </a:rPr>
              <a:t>上傳</a:t>
            </a:r>
            <a:r>
              <a:rPr lang="zh-TW" altLang="en-US" dirty="0" smtClean="0">
                <a:solidFill>
                  <a:srgbClr val="FF0000"/>
                </a:solidFill>
                <a:latin typeface="Adobe 楷体 Std R" pitchFamily="18" charset="-128"/>
                <a:ea typeface="全真中黑體" panose="02010609000101010101" pitchFamily="49" charset="-120"/>
              </a:rPr>
              <a:t>圖片          </a:t>
            </a:r>
            <a:r>
              <a:rPr lang="en-US" altLang="zh-TW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:</a:t>
            </a:r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 可以將自己喜歡的底圖做上傳</a:t>
            </a:r>
            <a:endParaRPr lang="en-US" altLang="zh-TW" dirty="0" smtClean="0">
              <a:solidFill>
                <a:schemeClr val="tx1"/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 smtClean="0">
                <a:solidFill>
                  <a:srgbClr val="FF0000"/>
                </a:solidFill>
                <a:latin typeface="Adobe 楷体 Std R" pitchFamily="18" charset="-128"/>
                <a:ea typeface="全真中黑體" panose="02010609000101010101" pitchFamily="49" charset="-120"/>
              </a:rPr>
              <a:t>存檔</a:t>
            </a:r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       ：完成塗鴉後，記得要按下存檔</a:t>
            </a:r>
            <a:endParaRPr lang="en-US" altLang="zh-TW" dirty="0" smtClean="0">
              <a:solidFill>
                <a:schemeClr val="tx1"/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  <a:p>
            <a:pPr>
              <a:lnSpc>
                <a:spcPct val="150000"/>
              </a:lnSpc>
            </a:pPr>
            <a:endParaRPr lang="zh-TW" altLang="en-US" dirty="0">
              <a:solidFill>
                <a:schemeClr val="tx1"/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26987">
            <a:off x="4386544" y="1657556"/>
            <a:ext cx="732969" cy="58692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299" y="2505785"/>
            <a:ext cx="428685" cy="419159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866" y="2905188"/>
            <a:ext cx="409632" cy="39058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0236" y="3374084"/>
            <a:ext cx="342948" cy="342948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241" y="4197281"/>
            <a:ext cx="426615" cy="353481"/>
          </a:xfrm>
          <a:prstGeom prst="rect">
            <a:avLst/>
          </a:prstGeom>
        </p:spPr>
      </p:pic>
      <p:sp>
        <p:nvSpPr>
          <p:cNvPr id="17" name="橢圓 16"/>
          <p:cNvSpPr/>
          <p:nvPr/>
        </p:nvSpPr>
        <p:spPr>
          <a:xfrm>
            <a:off x="1824385" y="1484784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2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2904078" y="4989532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1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pic>
        <p:nvPicPr>
          <p:cNvPr id="5123" name="Picture 3" descr="C:\Users\user\Desktop\聊書PPT\images\8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794" y="3815150"/>
            <a:ext cx="48577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9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聊書PPT\images\th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40" y="1417391"/>
            <a:ext cx="7488832" cy="406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28</a:t>
            </a:fld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1547664" y="188640"/>
            <a:ext cx="6120680" cy="78544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推薦方式：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繪圖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(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2)</a:t>
            </a:r>
            <a:endParaRPr lang="zh-TW" altLang="en-US" sz="3600" dirty="0">
              <a:solidFill>
                <a:schemeClr val="accent5">
                  <a:lumMod val="50000"/>
                </a:schemeClr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467544" y="4149080"/>
            <a:ext cx="7920880" cy="15841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611560" y="4402222"/>
            <a:ext cx="1800200" cy="89898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5364088" y="4293096"/>
            <a:ext cx="576064" cy="576064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7668344" y="4275651"/>
            <a:ext cx="504056" cy="449493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35496" y="5805263"/>
            <a:ext cx="3528392" cy="648073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拖曳正方形處可以決定畫筆粗細</a:t>
            </a:r>
            <a:endParaRPr lang="zh-TW" altLang="en-US" dirty="0">
              <a:solidFill>
                <a:schemeClr val="tx1"/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211960" y="5805263"/>
            <a:ext cx="4176464" cy="648073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點選任一顏色兩下，可選擇該顏色深淺</a:t>
            </a:r>
            <a:endParaRPr lang="zh-TW" altLang="en-US" dirty="0">
              <a:solidFill>
                <a:schemeClr val="tx1"/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4572000" y="2348880"/>
            <a:ext cx="4104456" cy="108012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選擇完畫筆項目後，調色盤將會自動縮入下方，若想要讓調色盤</a:t>
            </a:r>
            <a:r>
              <a:rPr lang="zh-TW" altLang="en-US" dirty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保持</a:t>
            </a:r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展開的狀態，可按下</a:t>
            </a:r>
            <a:r>
              <a:rPr lang="en-US" altLang="zh-TW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【</a:t>
            </a:r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按鈕鎖</a:t>
            </a:r>
            <a:r>
              <a:rPr lang="en-US" altLang="zh-TW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】</a:t>
            </a:r>
            <a:endParaRPr lang="zh-TW" altLang="en-US" dirty="0">
              <a:solidFill>
                <a:schemeClr val="tx2">
                  <a:lumMod val="90000"/>
                  <a:lumOff val="10000"/>
                </a:schemeClr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8115">
            <a:off x="1190400" y="4871936"/>
            <a:ext cx="732969" cy="732969"/>
          </a:xfrm>
          <a:prstGeom prst="rect">
            <a:avLst/>
          </a:prstGeom>
        </p:spPr>
      </p:pic>
      <p:sp>
        <p:nvSpPr>
          <p:cNvPr id="17" name="向左箭號 16"/>
          <p:cNvSpPr/>
          <p:nvPr/>
        </p:nvSpPr>
        <p:spPr>
          <a:xfrm rot="5400000">
            <a:off x="1727685" y="5337213"/>
            <a:ext cx="720078" cy="360039"/>
          </a:xfrm>
          <a:prstGeom prst="leftArrow">
            <a:avLst/>
          </a:prstGeom>
          <a:solidFill>
            <a:srgbClr val="FFCC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全真中黑體" panose="02010609000101010101" pitchFamily="49" charset="-120"/>
            </a:endParaRPr>
          </a:p>
        </p:txBody>
      </p:sp>
      <p:sp>
        <p:nvSpPr>
          <p:cNvPr id="18" name="向左箭號 17"/>
          <p:cNvSpPr/>
          <p:nvPr/>
        </p:nvSpPr>
        <p:spPr>
          <a:xfrm rot="5400000">
            <a:off x="5148065" y="5229201"/>
            <a:ext cx="936102" cy="360039"/>
          </a:xfrm>
          <a:prstGeom prst="leftArrow">
            <a:avLst/>
          </a:prstGeom>
          <a:solidFill>
            <a:srgbClr val="FFCC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全真中黑體" panose="02010609000101010101" pitchFamily="49" charset="-120"/>
            </a:endParaRPr>
          </a:p>
        </p:txBody>
      </p:sp>
      <p:sp>
        <p:nvSpPr>
          <p:cNvPr id="19" name="向左箭號 18"/>
          <p:cNvSpPr/>
          <p:nvPr/>
        </p:nvSpPr>
        <p:spPr>
          <a:xfrm rot="16200000">
            <a:off x="7369378" y="3634090"/>
            <a:ext cx="1246005" cy="360039"/>
          </a:xfrm>
          <a:prstGeom prst="leftArrow">
            <a:avLst/>
          </a:prstGeom>
          <a:solidFill>
            <a:srgbClr val="FFCC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全真中黑體" panose="02010609000101010101" pitchFamily="49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35496" y="5402609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1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3996754" y="5474617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2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124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圓角矩形 8"/>
          <p:cNvSpPr/>
          <p:nvPr/>
        </p:nvSpPr>
        <p:spPr>
          <a:xfrm>
            <a:off x="1547664" y="188640"/>
            <a:ext cx="6120680" cy="78544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推薦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方式：繪圖</a:t>
            </a:r>
            <a:r>
              <a:rPr lang="en-US" altLang="zh-TW" sz="3600" dirty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(</a:t>
            </a:r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上傳圖片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)</a:t>
            </a:r>
          </a:p>
        </p:txBody>
      </p:sp>
      <p:pic>
        <p:nvPicPr>
          <p:cNvPr id="22" name="Picture 2" descr="C:\Users\user\Desktop\聊書PPT\images\9649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07" y="1181601"/>
            <a:ext cx="4167188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圓角矩形 22"/>
          <p:cNvSpPr/>
          <p:nvPr/>
        </p:nvSpPr>
        <p:spPr>
          <a:xfrm>
            <a:off x="2257273" y="1037585"/>
            <a:ext cx="504056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圓角矩形 23"/>
          <p:cNvSpPr/>
          <p:nvPr/>
        </p:nvSpPr>
        <p:spPr>
          <a:xfrm>
            <a:off x="4770030" y="1037585"/>
            <a:ext cx="3456384" cy="108012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點選上方工具列</a:t>
            </a:r>
            <a:r>
              <a:rPr lang="en-US" altLang="zh-TW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【</a:t>
            </a:r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上傳</a:t>
            </a:r>
            <a:r>
              <a:rPr lang="en-US" altLang="zh-TW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】</a:t>
            </a:r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按鈕開啟上傳頁面</a:t>
            </a:r>
            <a:endParaRPr lang="zh-TW" altLang="en-US" dirty="0">
              <a:solidFill>
                <a:schemeClr val="tx2">
                  <a:lumMod val="90000"/>
                  <a:lumOff val="10000"/>
                </a:schemeClr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25" name="向左箭號 24"/>
          <p:cNvSpPr/>
          <p:nvPr/>
        </p:nvSpPr>
        <p:spPr>
          <a:xfrm>
            <a:off x="3234020" y="1109593"/>
            <a:ext cx="1548172" cy="360039"/>
          </a:xfrm>
          <a:prstGeom prst="leftArrow">
            <a:avLst/>
          </a:prstGeom>
          <a:solidFill>
            <a:srgbClr val="FFCC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全真中黑體" panose="02010609000101010101" pitchFamily="49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69" y="2156708"/>
            <a:ext cx="6437807" cy="358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字方塊 26"/>
          <p:cNvSpPr txBox="1"/>
          <p:nvPr/>
        </p:nvSpPr>
        <p:spPr>
          <a:xfrm>
            <a:off x="1259632" y="5724545"/>
            <a:ext cx="7056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全真中黑體" panose="02010609000101010101" pitchFamily="49" charset="-120"/>
                <a:cs typeface="+mj-cs"/>
              </a:rPr>
              <a:t>上傳電腦中的</a:t>
            </a:r>
            <a:r>
              <a:rPr lang="en-US" altLang="zh-TW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全真中黑體" panose="02010609000101010101" pitchFamily="49" charset="-120"/>
                <a:cs typeface="+mj-cs"/>
              </a:rPr>
              <a:t>jpg</a:t>
            </a:r>
            <a:r>
              <a:rPr lang="zh-TW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全真中黑體" panose="02010609000101010101" pitchFamily="49" charset="-120"/>
                <a:cs typeface="+mj-cs"/>
              </a:rPr>
              <a:t>圖片檔</a:t>
            </a:r>
            <a:endParaRPr lang="en-US" altLang="zh-TW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全真中黑體" panose="02010609000101010101" pitchFamily="49" charset="-120"/>
              <a:cs typeface="+mj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77652" y="5013176"/>
            <a:ext cx="1728192" cy="522478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+mj-ea"/>
                <a:ea typeface="+mj-ea"/>
              </a:rPr>
              <a:t>繪圖上傳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3882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444208" y="5589240"/>
            <a:ext cx="2650705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zh-TW" sz="3600" dirty="0" smtClean="0"/>
              <a:t>「</a:t>
            </a:r>
            <a:r>
              <a:rPr lang="zh-TW" altLang="zh-TW" sz="3600" dirty="0"/>
              <a:t>明日書店」</a:t>
            </a:r>
            <a:r>
              <a:rPr lang="zh-TW" altLang="zh-TW" sz="3600" dirty="0" smtClean="0"/>
              <a:t>帶動</a:t>
            </a:r>
            <a:r>
              <a:rPr lang="zh-TW" altLang="en-US" sz="3600" dirty="0" smtClean="0"/>
              <a:t> </a:t>
            </a:r>
            <a:r>
              <a:rPr lang="en-US" altLang="zh-TW" sz="3600" b="1" dirty="0" smtClean="0"/>
              <a:t>MSSR</a:t>
            </a:r>
            <a:br>
              <a:rPr lang="en-US" altLang="zh-TW" sz="3600" b="1" dirty="0" smtClean="0"/>
            </a:br>
            <a:r>
              <a:rPr lang="zh-TW" altLang="zh-TW" sz="3600" dirty="0" smtClean="0"/>
              <a:t>五</a:t>
            </a:r>
            <a:r>
              <a:rPr lang="zh-TW" altLang="zh-TW" sz="3600" dirty="0"/>
              <a:t>方面的提升</a:t>
            </a:r>
            <a:endParaRPr lang="zh-TW" altLang="en-US" sz="3600" dirty="0">
              <a:latin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199" y="1916832"/>
            <a:ext cx="8637713" cy="5040560"/>
          </a:xfrm>
        </p:spPr>
        <p:txBody>
          <a:bodyPr>
            <a:normAutofit fontScale="55000" lnSpcReduction="20000"/>
          </a:bodyPr>
          <a:lstStyle/>
          <a:p>
            <a:r>
              <a:rPr lang="zh-TW" altLang="en-US" sz="4500" dirty="0" smtClean="0"/>
              <a:t>協助老師瞭解個別學生閱讀狀況</a:t>
            </a:r>
            <a:endParaRPr lang="en-US" altLang="zh-TW" sz="4500" dirty="0" smtClean="0"/>
          </a:p>
          <a:p>
            <a:pPr lvl="1"/>
            <a:r>
              <a:rPr lang="zh-TW" altLang="en-US" sz="3600" dirty="0" smtClean="0"/>
              <a:t>老師</a:t>
            </a:r>
            <a:r>
              <a:rPr lang="zh-TW" altLang="zh-TW" sz="3600" dirty="0" smtClean="0"/>
              <a:t>透過管理學生閱讀歷程</a:t>
            </a:r>
            <a:r>
              <a:rPr lang="zh-TW" altLang="en-US" sz="3600" dirty="0" smtClean="0"/>
              <a:t>，</a:t>
            </a:r>
            <a:r>
              <a:rPr lang="zh-TW" altLang="en-US" sz="3600" dirty="0"/>
              <a:t>協</a:t>
            </a:r>
            <a:r>
              <a:rPr lang="zh-TW" altLang="zh-TW" sz="3600" dirty="0" smtClean="0"/>
              <a:t>助</a:t>
            </a:r>
            <a:r>
              <a:rPr lang="zh-TW" altLang="zh-TW" sz="3600" dirty="0"/>
              <a:t>個別</a:t>
            </a:r>
            <a:r>
              <a:rPr lang="zh-TW" altLang="zh-TW" sz="3600" dirty="0" smtClean="0"/>
              <a:t>學生</a:t>
            </a:r>
            <a:endParaRPr lang="en-US" altLang="zh-TW" sz="3600" dirty="0" smtClean="0"/>
          </a:p>
          <a:p>
            <a:pPr lvl="1"/>
            <a:endParaRPr lang="en-US" altLang="zh-TW" sz="3800" dirty="0" smtClean="0"/>
          </a:p>
          <a:p>
            <a:r>
              <a:rPr lang="zh-TW" altLang="en-US" sz="4500" dirty="0"/>
              <a:t>擴展學生閱讀興趣與</a:t>
            </a:r>
            <a:r>
              <a:rPr lang="zh-TW" altLang="en-US" sz="4500" dirty="0" smtClean="0"/>
              <a:t>視野</a:t>
            </a:r>
            <a:endParaRPr lang="en-US" altLang="zh-TW" sz="4500" dirty="0" smtClean="0"/>
          </a:p>
          <a:p>
            <a:pPr lvl="1"/>
            <a:r>
              <a:rPr lang="zh-TW" altLang="zh-TW" sz="3600" dirty="0" smtClean="0"/>
              <a:t>同儕互相推薦書籍、分享閱讀經驗</a:t>
            </a:r>
            <a:endParaRPr lang="en-US" altLang="zh-TW" sz="3600" dirty="0" smtClean="0"/>
          </a:p>
          <a:p>
            <a:pPr lvl="1"/>
            <a:endParaRPr lang="en-US" altLang="zh-TW" dirty="0" smtClean="0"/>
          </a:p>
          <a:p>
            <a:r>
              <a:rPr lang="zh-TW" altLang="en-US" sz="4500" dirty="0" smtClean="0"/>
              <a:t>引導學生寫作 </a:t>
            </a:r>
            <a:r>
              <a:rPr lang="en-US" altLang="zh-TW" sz="4500" dirty="0" smtClean="0"/>
              <a:t>(</a:t>
            </a:r>
            <a:r>
              <a:rPr lang="zh-TW" altLang="en-US" sz="4500" dirty="0" smtClean="0"/>
              <a:t>說書人</a:t>
            </a:r>
            <a:r>
              <a:rPr lang="en-US" altLang="zh-TW" sz="4500" dirty="0" smtClean="0"/>
              <a:t>)</a:t>
            </a:r>
          </a:p>
          <a:p>
            <a:pPr lvl="1"/>
            <a:r>
              <a:rPr lang="zh-TW" altLang="zh-TW" sz="3600" dirty="0" smtClean="0"/>
              <a:t>以</a:t>
            </a:r>
            <a:r>
              <a:rPr lang="zh-TW" altLang="zh-TW" sz="3600" dirty="0"/>
              <a:t>畫圖與撰寫文字的方式進行</a:t>
            </a:r>
            <a:r>
              <a:rPr lang="zh-TW" altLang="zh-TW" sz="3600" dirty="0" smtClean="0"/>
              <a:t>，小學</a:t>
            </a:r>
            <a:r>
              <a:rPr lang="zh-TW" altLang="en-US" sz="3600" dirty="0" smtClean="0"/>
              <a:t>可以</a:t>
            </a:r>
            <a:r>
              <a:rPr lang="zh-TW" altLang="zh-TW" sz="3600" dirty="0" smtClean="0"/>
              <a:t>稱為</a:t>
            </a:r>
            <a:r>
              <a:rPr lang="zh-TW" altLang="zh-TW" sz="3600" dirty="0"/>
              <a:t>橋梁</a:t>
            </a:r>
            <a:r>
              <a:rPr lang="zh-TW" altLang="zh-TW" sz="3600" dirty="0" smtClean="0"/>
              <a:t>寫作</a:t>
            </a:r>
            <a:endParaRPr lang="en-US" altLang="zh-TW" sz="3600" dirty="0" smtClean="0"/>
          </a:p>
          <a:p>
            <a:pPr lvl="1"/>
            <a:endParaRPr lang="en-US" altLang="zh-TW" dirty="0" smtClean="0"/>
          </a:p>
          <a:p>
            <a:r>
              <a:rPr lang="zh-TW" altLang="en-US" sz="4500" dirty="0" smtClean="0"/>
              <a:t>訓練口語表達能力 </a:t>
            </a:r>
            <a:r>
              <a:rPr lang="en-US" altLang="zh-TW" sz="4500" dirty="0" smtClean="0"/>
              <a:t>(</a:t>
            </a:r>
            <a:r>
              <a:rPr lang="zh-TW" altLang="en-US" sz="4500" dirty="0" smtClean="0"/>
              <a:t>說書人</a:t>
            </a:r>
            <a:r>
              <a:rPr lang="en-US" altLang="zh-TW" sz="4500" dirty="0" smtClean="0"/>
              <a:t>)</a:t>
            </a:r>
          </a:p>
          <a:p>
            <a:pPr lvl="1"/>
            <a:r>
              <a:rPr lang="zh-TW" altLang="zh-TW" sz="3600" dirty="0"/>
              <a:t>學生在全班面前分享自己</a:t>
            </a:r>
            <a:r>
              <a:rPr lang="zh-TW" altLang="zh-TW" sz="3600" dirty="0" smtClean="0"/>
              <a:t>推薦，</a:t>
            </a:r>
            <a:r>
              <a:rPr lang="zh-TW" altLang="zh-TW" sz="3600" dirty="0"/>
              <a:t>及回答其他同學的</a:t>
            </a:r>
            <a:r>
              <a:rPr lang="zh-TW" altLang="zh-TW" sz="3600" dirty="0" smtClean="0"/>
              <a:t>問題</a:t>
            </a:r>
            <a:endParaRPr lang="en-US" altLang="zh-TW" sz="3600" dirty="0" smtClean="0"/>
          </a:p>
          <a:p>
            <a:pPr lvl="1"/>
            <a:endParaRPr lang="en-US" altLang="zh-TW" dirty="0" smtClean="0"/>
          </a:p>
          <a:p>
            <a:r>
              <a:rPr lang="zh-TW" altLang="zh-TW" sz="4500" dirty="0"/>
              <a:t>建立親師生閱讀社群</a:t>
            </a:r>
            <a:endParaRPr lang="en-US" altLang="zh-TW" sz="4500" dirty="0" smtClean="0"/>
          </a:p>
          <a:p>
            <a:pPr lvl="1"/>
            <a:r>
              <a:rPr lang="zh-TW" altLang="zh-TW" sz="3600" dirty="0"/>
              <a:t>帶動</a:t>
            </a:r>
            <a:r>
              <a:rPr lang="zh-TW" altLang="zh-TW" sz="3600" dirty="0" smtClean="0"/>
              <a:t>家長經營</a:t>
            </a:r>
            <a:r>
              <a:rPr lang="zh-TW" altLang="zh-TW" sz="3600" dirty="0"/>
              <a:t>自己的「明日書店</a:t>
            </a:r>
            <a:r>
              <a:rPr lang="zh-TW" altLang="zh-TW" sz="3600" dirty="0" smtClean="0"/>
              <a:t>」</a:t>
            </a:r>
            <a:r>
              <a:rPr lang="zh-TW" altLang="en-US" sz="3600" dirty="0" smtClean="0"/>
              <a:t>，</a:t>
            </a:r>
            <a:r>
              <a:rPr lang="zh-TW" altLang="zh-TW" sz="3600" dirty="0" smtClean="0"/>
              <a:t>形成</a:t>
            </a:r>
            <a:r>
              <a:rPr lang="zh-TW" altLang="zh-TW" sz="3600" dirty="0"/>
              <a:t>一個終身閱讀社</a:t>
            </a:r>
            <a:r>
              <a:rPr lang="zh-TW" altLang="zh-TW" sz="3600" dirty="0" smtClean="0"/>
              <a:t>群</a:t>
            </a:r>
            <a:endParaRPr lang="zh-TW" altLang="zh-TW" sz="36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912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72965"/>
            <a:ext cx="3960440" cy="220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1547664" y="188640"/>
            <a:ext cx="6120680" cy="78544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推薦方式：繪圖</a:t>
            </a:r>
            <a:r>
              <a:rPr lang="en-US" altLang="zh-TW" sz="3600" dirty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(</a:t>
            </a:r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上傳圖片</a:t>
            </a:r>
            <a:r>
              <a:rPr lang="en-US" altLang="zh-TW" sz="3600" dirty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)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4770030" y="1037585"/>
            <a:ext cx="2754298" cy="108012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點選想要上傳的圖片欄位，最多有</a:t>
            </a:r>
            <a:r>
              <a:rPr lang="en-US" altLang="zh-TW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3</a:t>
            </a:r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個欄位可提供上傳</a:t>
            </a:r>
            <a:endParaRPr lang="zh-TW" altLang="en-US" dirty="0">
              <a:solidFill>
                <a:schemeClr val="tx2">
                  <a:lumMod val="90000"/>
                  <a:lumOff val="10000"/>
                </a:schemeClr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25" name="向左箭號 24"/>
          <p:cNvSpPr/>
          <p:nvPr/>
        </p:nvSpPr>
        <p:spPr>
          <a:xfrm>
            <a:off x="1685848" y="1394083"/>
            <a:ext cx="3084182" cy="360039"/>
          </a:xfrm>
          <a:prstGeom prst="leftArrow">
            <a:avLst/>
          </a:prstGeom>
          <a:solidFill>
            <a:srgbClr val="FFCC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全真中黑體" panose="02010609000101010101" pitchFamily="49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611240" y="802393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1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899592" y="2733452"/>
            <a:ext cx="720080" cy="32640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540862" y="2496120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2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14" name="向左箭號 13"/>
          <p:cNvSpPr/>
          <p:nvPr/>
        </p:nvSpPr>
        <p:spPr>
          <a:xfrm>
            <a:off x="1775851" y="2709551"/>
            <a:ext cx="3084182" cy="360039"/>
          </a:xfrm>
          <a:prstGeom prst="leftArrow">
            <a:avLst/>
          </a:prstGeom>
          <a:solidFill>
            <a:srgbClr val="FFCC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全真中黑體" panose="02010609000101010101" pitchFamily="49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16839"/>
            <a:ext cx="3816424" cy="260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橢圓 14"/>
          <p:cNvSpPr/>
          <p:nvPr/>
        </p:nvSpPr>
        <p:spPr>
          <a:xfrm>
            <a:off x="599272" y="3258552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3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1044100" y="3495883"/>
            <a:ext cx="3023844" cy="21653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左箭號 16"/>
          <p:cNvSpPr/>
          <p:nvPr/>
        </p:nvSpPr>
        <p:spPr>
          <a:xfrm>
            <a:off x="4067943" y="4146544"/>
            <a:ext cx="792089" cy="360039"/>
          </a:xfrm>
          <a:prstGeom prst="leftArrow">
            <a:avLst/>
          </a:prstGeom>
          <a:solidFill>
            <a:srgbClr val="FFCC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全真中黑體" panose="02010609000101010101" pitchFamily="49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4770030" y="2199772"/>
            <a:ext cx="2754298" cy="108012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點選</a:t>
            </a:r>
            <a:r>
              <a:rPr lang="en-US" altLang="zh-TW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【</a:t>
            </a:r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選擇檔案</a:t>
            </a:r>
            <a:r>
              <a:rPr lang="en-US" altLang="zh-TW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】</a:t>
            </a:r>
          </a:p>
          <a:p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開始選擇檔案</a:t>
            </a:r>
            <a:endParaRPr lang="zh-TW" altLang="en-US" dirty="0">
              <a:solidFill>
                <a:schemeClr val="tx2">
                  <a:lumMod val="90000"/>
                  <a:lumOff val="10000"/>
                </a:schemeClr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4770030" y="3636765"/>
            <a:ext cx="2754298" cy="108012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找到想要上傳的圖片並選擇，此功能只提供</a:t>
            </a:r>
            <a:r>
              <a:rPr lang="en-US" altLang="zh-TW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jpg</a:t>
            </a:r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圖片上傳，請注意</a:t>
            </a:r>
            <a:endParaRPr lang="zh-TW" altLang="en-US" dirty="0">
              <a:solidFill>
                <a:schemeClr val="tx2">
                  <a:lumMod val="90000"/>
                  <a:lumOff val="10000"/>
                </a:schemeClr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2304403" y="5542269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3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2890209" y="5542269"/>
            <a:ext cx="855466" cy="5760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左箭號 19"/>
          <p:cNvSpPr/>
          <p:nvPr/>
        </p:nvSpPr>
        <p:spPr>
          <a:xfrm>
            <a:off x="4056919" y="5547992"/>
            <a:ext cx="792089" cy="360039"/>
          </a:xfrm>
          <a:prstGeom prst="leftArrow">
            <a:avLst/>
          </a:prstGeom>
          <a:solidFill>
            <a:srgbClr val="FFCC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全真中黑體" panose="02010609000101010101" pitchFamily="49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4759006" y="5038213"/>
            <a:ext cx="2754298" cy="108012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選擇好後殿選</a:t>
            </a:r>
            <a:r>
              <a:rPr lang="en-US" altLang="zh-TW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【</a:t>
            </a:r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開啟</a:t>
            </a:r>
            <a:r>
              <a:rPr lang="en-US" altLang="zh-TW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】</a:t>
            </a:r>
            <a:endParaRPr lang="zh-TW" altLang="en-US" dirty="0">
              <a:solidFill>
                <a:schemeClr val="tx2">
                  <a:lumMod val="90000"/>
                  <a:lumOff val="10000"/>
                </a:schemeClr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626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7" y="974080"/>
            <a:ext cx="4293262" cy="246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圓角矩形 8"/>
          <p:cNvSpPr/>
          <p:nvPr/>
        </p:nvSpPr>
        <p:spPr>
          <a:xfrm>
            <a:off x="1547664" y="188640"/>
            <a:ext cx="6120680" cy="78544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推薦方式：繪圖</a:t>
            </a:r>
            <a:r>
              <a:rPr lang="en-US" altLang="zh-TW" sz="3600" dirty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(</a:t>
            </a:r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上傳圖片</a:t>
            </a:r>
            <a:r>
              <a:rPr lang="en-US" altLang="zh-TW" sz="3600" dirty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)</a:t>
            </a:r>
          </a:p>
        </p:txBody>
      </p:sp>
      <p:sp>
        <p:nvSpPr>
          <p:cNvPr id="25" name="向左箭號 24"/>
          <p:cNvSpPr/>
          <p:nvPr/>
        </p:nvSpPr>
        <p:spPr>
          <a:xfrm>
            <a:off x="4139952" y="2891026"/>
            <a:ext cx="1224136" cy="360039"/>
          </a:xfrm>
          <a:prstGeom prst="leftArrow">
            <a:avLst/>
          </a:prstGeom>
          <a:solidFill>
            <a:srgbClr val="FFCC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全真中黑體" panose="02010609000101010101" pitchFamily="49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3307796" y="2416363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4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438170"/>
            <a:ext cx="5486772" cy="314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圓角矩形 23"/>
          <p:cNvSpPr/>
          <p:nvPr/>
        </p:nvSpPr>
        <p:spPr>
          <a:xfrm>
            <a:off x="5052548" y="2559359"/>
            <a:ext cx="2304256" cy="723622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點選</a:t>
            </a:r>
            <a:r>
              <a:rPr lang="en-US" altLang="zh-TW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【</a:t>
            </a:r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上傳</a:t>
            </a:r>
            <a:r>
              <a:rPr lang="en-US" altLang="zh-TW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】</a:t>
            </a:r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按鈕上傳圖片</a:t>
            </a:r>
            <a:endParaRPr lang="zh-TW" altLang="en-US" dirty="0">
              <a:solidFill>
                <a:schemeClr val="tx2">
                  <a:lumMod val="90000"/>
                  <a:lumOff val="10000"/>
                </a:schemeClr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6204676" y="5507150"/>
            <a:ext cx="2759812" cy="108012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返回繪圖界面後可對圖片加工</a:t>
            </a:r>
            <a:endParaRPr lang="zh-TW" altLang="en-US" dirty="0">
              <a:solidFill>
                <a:schemeClr val="tx2">
                  <a:lumMod val="90000"/>
                  <a:lumOff val="10000"/>
                </a:schemeClr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2900264" y="906174"/>
            <a:ext cx="407532" cy="3625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3306816" y="1044442"/>
            <a:ext cx="732969" cy="586922"/>
          </a:xfrm>
          <a:prstGeom prst="rect">
            <a:avLst/>
          </a:prstGeom>
        </p:spPr>
      </p:pic>
      <p:sp>
        <p:nvSpPr>
          <p:cNvPr id="31" name="橢圓 30"/>
          <p:cNvSpPr/>
          <p:nvPr/>
        </p:nvSpPr>
        <p:spPr>
          <a:xfrm>
            <a:off x="2397026" y="936089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5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32" name="圓角矩形 31"/>
          <p:cNvSpPr/>
          <p:nvPr/>
        </p:nvSpPr>
        <p:spPr>
          <a:xfrm>
            <a:off x="4052820" y="976092"/>
            <a:ext cx="1743316" cy="58070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返回繪圖介面</a:t>
            </a:r>
            <a:endParaRPr lang="zh-TW" altLang="en-US" dirty="0">
              <a:solidFill>
                <a:schemeClr val="tx2">
                  <a:lumMod val="90000"/>
                  <a:lumOff val="10000"/>
                </a:schemeClr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33" name="圓角矩形 32"/>
          <p:cNvSpPr/>
          <p:nvPr/>
        </p:nvSpPr>
        <p:spPr>
          <a:xfrm>
            <a:off x="5220072" y="3295371"/>
            <a:ext cx="842662" cy="3625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00000">
            <a:off x="5806826" y="3468563"/>
            <a:ext cx="732969" cy="586922"/>
          </a:xfrm>
          <a:prstGeom prst="rect">
            <a:avLst/>
          </a:prstGeom>
        </p:spPr>
      </p:pic>
      <p:sp>
        <p:nvSpPr>
          <p:cNvPr id="35" name="圓角矩形 34"/>
          <p:cNvSpPr/>
          <p:nvPr/>
        </p:nvSpPr>
        <p:spPr>
          <a:xfrm>
            <a:off x="6485146" y="3524481"/>
            <a:ext cx="2263318" cy="58070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選擇第幾張圖片</a:t>
            </a:r>
            <a:endParaRPr lang="zh-TW" altLang="en-US" dirty="0">
              <a:solidFill>
                <a:schemeClr val="tx2">
                  <a:lumMod val="90000"/>
                  <a:lumOff val="10000"/>
                </a:schemeClr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580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10696"/>
            <a:ext cx="8529629" cy="446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95536" y="4941168"/>
            <a:ext cx="1728192" cy="522478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+mj-ea"/>
                <a:ea typeface="+mj-ea"/>
              </a:rPr>
              <a:t>文字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259632" y="5724545"/>
            <a:ext cx="7056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全真中黑體" panose="02010609000101010101" pitchFamily="49" charset="-120"/>
                <a:cs typeface="+mj-cs"/>
              </a:rPr>
              <a:t>寫出推薦書籍的感想及內容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全真中黑體" panose="02010609000101010101" pitchFamily="49" charset="-120"/>
                <a:cs typeface="+mj-cs"/>
              </a:rPr>
              <a:t>介紹</a:t>
            </a:r>
            <a:endParaRPr lang="en-US" altLang="zh-TW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全真中黑體" panose="02010609000101010101" pitchFamily="49" charset="-120"/>
              <a:cs typeface="+mj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22405" y="6361856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32</a:t>
            </a:fld>
            <a:endParaRPr lang="zh-TW" altLang="en-US" dirty="0"/>
          </a:p>
        </p:txBody>
      </p:sp>
      <p:sp>
        <p:nvSpPr>
          <p:cNvPr id="9" name="圓角矩形 8"/>
          <p:cNvSpPr/>
          <p:nvPr/>
        </p:nvSpPr>
        <p:spPr>
          <a:xfrm>
            <a:off x="2627784" y="188640"/>
            <a:ext cx="4392488" cy="78544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推薦方式：文字</a:t>
            </a:r>
            <a:endParaRPr lang="zh-TW" altLang="en-US" sz="3600" dirty="0">
              <a:solidFill>
                <a:schemeClr val="accent5">
                  <a:lumMod val="50000"/>
                </a:schemeClr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725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33" y="1340768"/>
            <a:ext cx="809198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1029072" y="5877272"/>
            <a:ext cx="2333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口語介紹這本書</a:t>
            </a:r>
            <a:endParaRPr lang="en-US" altLang="zh-TW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830888" y="6376243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33</a:t>
            </a:fld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1911637" y="908720"/>
            <a:ext cx="568197" cy="396044"/>
          </a:xfrm>
          <a:prstGeom prst="round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2411760" y="260648"/>
            <a:ext cx="4392488" cy="78544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推薦方式：錄音</a:t>
            </a:r>
            <a:endParaRPr lang="zh-TW" altLang="en-US" sz="3600" dirty="0">
              <a:solidFill>
                <a:schemeClr val="accent5">
                  <a:lumMod val="50000"/>
                </a:schemeClr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67544" y="4697175"/>
            <a:ext cx="1728192" cy="522478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+mn-ea"/>
              </a:rPr>
              <a:t>朗讀</a:t>
            </a:r>
            <a:endParaRPr lang="en-US" altLang="zh-TW" sz="2800" b="1" dirty="0" smtClean="0">
              <a:latin typeface="+mn-ea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2681024" y="909255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1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771800" y="1628800"/>
            <a:ext cx="2424275" cy="1323439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標楷體" pitchFamily="65" charset="-120"/>
              </a:rPr>
              <a:t>按下</a:t>
            </a:r>
            <a:r>
              <a:rPr lang="en-US" altLang="zh-TW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標楷體" pitchFamily="65" charset="-120"/>
              </a:rPr>
              <a:t>【</a:t>
            </a:r>
            <a:r>
              <a:rPr lang="zh-TW" alt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標楷體" pitchFamily="65" charset="-120"/>
              </a:rPr>
              <a:t>允許</a:t>
            </a:r>
            <a:r>
              <a:rPr lang="en-US" altLang="zh-TW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標楷體" pitchFamily="65" charset="-120"/>
              </a:rPr>
              <a:t>】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標楷體" pitchFamily="65" charset="-120"/>
              </a:rPr>
              <a:t>鍵後，會跳出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標楷體" pitchFamily="65" charset="-120"/>
              </a:rPr>
              <a:t>右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標楷體" pitchFamily="65" charset="-120"/>
              </a:rPr>
              <a:t>邊畫面，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按下</a:t>
            </a:r>
            <a:r>
              <a:rPr lang="en-US" altLang="zh-TW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【</a:t>
            </a:r>
            <a:r>
              <a:rPr lang="zh-TW" alt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●</a:t>
            </a:r>
            <a:r>
              <a:rPr lang="en-US" altLang="zh-TW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】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標楷體" pitchFamily="65" charset="-120"/>
                <a:cs typeface="+mj-cs"/>
              </a:rPr>
              <a:t>便可開始錄音 </a:t>
            </a:r>
            <a:endParaRPr lang="en-US" altLang="zh-TW" sz="2000" b="1" dirty="0">
              <a:solidFill>
                <a:schemeClr val="tx1">
                  <a:lumMod val="75000"/>
                  <a:lumOff val="25000"/>
                </a:schemeClr>
              </a:solidFill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49414">
            <a:off x="5077207" y="4330691"/>
            <a:ext cx="732969" cy="7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8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34</a:t>
            </a:fld>
            <a:endParaRPr lang="zh-TW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99" y="975669"/>
            <a:ext cx="852379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2627784" y="188640"/>
            <a:ext cx="4392488" cy="78544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推薦方式：聊書</a:t>
            </a:r>
            <a:endParaRPr lang="zh-TW" altLang="en-US" sz="3600" dirty="0">
              <a:solidFill>
                <a:schemeClr val="accent5">
                  <a:lumMod val="50000"/>
                </a:schemeClr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259632" y="5724545"/>
            <a:ext cx="7056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全真中黑體" panose="02010609000101010101" pitchFamily="49" charset="-120"/>
                <a:cs typeface="+mj-cs"/>
              </a:rPr>
              <a:t>寫出想要討論的主題及內容</a:t>
            </a:r>
            <a:endParaRPr lang="en-US" altLang="zh-TW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全真中黑體" panose="02010609000101010101" pitchFamily="49" charset="-120"/>
              <a:cs typeface="+mj-cs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8056117" y="2883881"/>
            <a:ext cx="1008112" cy="7920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4846451" y="2708920"/>
            <a:ext cx="2520280" cy="108012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聊書</a:t>
            </a:r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發文</a:t>
            </a:r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後可點選</a:t>
            </a:r>
            <a:r>
              <a:rPr lang="en-US" altLang="zh-TW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【</a:t>
            </a:r>
            <a:r>
              <a:rPr lang="zh-TW" altLang="en-US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進聊書</a:t>
            </a:r>
            <a:r>
              <a:rPr lang="en-US" altLang="zh-TW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Adobe 楷体 Std R" pitchFamily="18" charset="-128"/>
                <a:ea typeface="全真中黑體" panose="02010609000101010101" pitchFamily="49" charset="-120"/>
              </a:rPr>
              <a:t>】</a:t>
            </a:r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進入聊書頁面開始進行聊書</a:t>
            </a:r>
            <a:endParaRPr lang="zh-TW" altLang="en-US" dirty="0">
              <a:solidFill>
                <a:schemeClr val="tx1"/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12" name="向左箭號 11"/>
          <p:cNvSpPr/>
          <p:nvPr/>
        </p:nvSpPr>
        <p:spPr>
          <a:xfrm rot="10800000">
            <a:off x="7308304" y="3236241"/>
            <a:ext cx="813957" cy="360039"/>
          </a:xfrm>
          <a:prstGeom prst="leftArrow">
            <a:avLst/>
          </a:prstGeom>
          <a:solidFill>
            <a:srgbClr val="FFCC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全真中黑體" panose="02010609000101010101" pitchFamily="49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899592" y="1916831"/>
            <a:ext cx="3384376" cy="3285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395536" y="4941168"/>
            <a:ext cx="1728192" cy="522478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+mj-ea"/>
                <a:ea typeface="+mj-ea"/>
              </a:rPr>
              <a:t>聊書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4788024" y="3861048"/>
            <a:ext cx="2520280" cy="108012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發表起聊書討論串，填寫發表主題與內容，發起討論</a:t>
            </a:r>
            <a:endParaRPr lang="zh-TW" altLang="en-US" dirty="0">
              <a:solidFill>
                <a:schemeClr val="tx1"/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15" name="向左箭號 14"/>
          <p:cNvSpPr/>
          <p:nvPr/>
        </p:nvSpPr>
        <p:spPr>
          <a:xfrm>
            <a:off x="4032494" y="4221088"/>
            <a:ext cx="813957" cy="360039"/>
          </a:xfrm>
          <a:prstGeom prst="leftArrow">
            <a:avLst/>
          </a:prstGeom>
          <a:solidFill>
            <a:srgbClr val="FFCC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全真中黑體" panose="02010609000101010101" pitchFamily="49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5286428" y="1023302"/>
            <a:ext cx="3048851" cy="540060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可觀閱以前發表過的內容</a:t>
            </a:r>
            <a:endParaRPr lang="zh-TW" altLang="en-US" dirty="0">
              <a:solidFill>
                <a:schemeClr val="tx1"/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4627695" y="1907296"/>
            <a:ext cx="3428421" cy="6576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左箭號 16"/>
          <p:cNvSpPr/>
          <p:nvPr/>
        </p:nvSpPr>
        <p:spPr>
          <a:xfrm rot="16200000">
            <a:off x="6369453" y="1644624"/>
            <a:ext cx="522761" cy="360039"/>
          </a:xfrm>
          <a:prstGeom prst="leftArrow">
            <a:avLst/>
          </a:prstGeom>
          <a:solidFill>
            <a:srgbClr val="FFCC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全真中黑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17674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25" y="1735222"/>
            <a:ext cx="8206566" cy="3942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920880" cy="1224136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chemeClr val="accent1">
                    <a:lumMod val="75000"/>
                  </a:schemeClr>
                </a:solidFill>
                <a:latin typeface="Adobe 楷体 Std R" pitchFamily="18" charset="-128"/>
                <a:ea typeface="全真特明體" panose="02010609000101010101" pitchFamily="49" charset="-120"/>
              </a:rPr>
              <a:t>小提醒</a:t>
            </a:r>
            <a:r>
              <a:rPr lang="zh-TW" altLang="en-US" dirty="0" smtClean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　</a:t>
            </a:r>
            <a:endParaRPr lang="zh-TW" altLang="en-US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向下箭號 8"/>
          <p:cNvSpPr/>
          <p:nvPr/>
        </p:nvSpPr>
        <p:spPr>
          <a:xfrm>
            <a:off x="4498818" y="1773992"/>
            <a:ext cx="432048" cy="765763"/>
          </a:xfrm>
          <a:prstGeom prst="downArrow">
            <a:avLst/>
          </a:prstGeom>
          <a:solidFill>
            <a:srgbClr val="FFCCFF"/>
          </a:solidFill>
          <a:ln w="38100"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03648" y="1213543"/>
            <a:ext cx="6120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</a:rPr>
              <a:t>這裡會顯示學生閱讀書籍的推薦進度</a:t>
            </a:r>
            <a:r>
              <a:rPr lang="en-US" altLang="zh-TW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</a:rPr>
              <a:t/>
            </a:r>
            <a:br>
              <a:rPr lang="en-US" altLang="zh-TW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</a:rPr>
            </a:br>
            <a:endParaRPr lang="zh-TW" altLang="en-US" sz="2800" dirty="0">
              <a:ea typeface="全真中黑體" panose="02010609000101010101" pitchFamily="49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91680" y="5661248"/>
            <a:ext cx="61206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</a:rPr>
              <a:t>選擇其中一本書，點選</a:t>
            </a:r>
            <a:r>
              <a:rPr lang="en-US" altLang="zh-TW" sz="2800" dirty="0" smtClean="0">
                <a:solidFill>
                  <a:schemeClr val="bg2">
                    <a:lumMod val="25000"/>
                  </a:schemeClr>
                </a:solidFill>
                <a:latin typeface="+mn-ea"/>
                <a:ea typeface="全真中黑體" panose="02010609000101010101" pitchFamily="49" charset="-120"/>
              </a:rPr>
              <a:t>【</a:t>
            </a:r>
            <a:r>
              <a:rPr lang="zh-TW" altLang="en-US" sz="2800" dirty="0" smtClean="0">
                <a:solidFill>
                  <a:schemeClr val="bg2">
                    <a:lumMod val="25000"/>
                  </a:schemeClr>
                </a:solidFill>
                <a:latin typeface="+mn-ea"/>
                <a:ea typeface="全真中黑體" panose="02010609000101010101" pitchFamily="49" charset="-120"/>
              </a:rPr>
              <a:t>點擊推薦</a:t>
            </a:r>
            <a:r>
              <a:rPr lang="en-US" altLang="zh-TW" sz="2800" dirty="0" smtClean="0">
                <a:solidFill>
                  <a:schemeClr val="bg2">
                    <a:lumMod val="25000"/>
                  </a:schemeClr>
                </a:solidFill>
                <a:latin typeface="+mn-ea"/>
                <a:ea typeface="全真中黑體" panose="02010609000101010101" pitchFamily="49" charset="-120"/>
              </a:rPr>
              <a:t>】</a:t>
            </a:r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</a:rPr>
              <a:t>，所有的推薦內容都可以重複修改</a:t>
            </a:r>
            <a:endParaRPr lang="zh-TW" altLang="en-US" sz="2800" dirty="0">
              <a:ea typeface="全真中黑體" panose="02010609000101010101" pitchFamily="49" charset="-120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2555776" y="2564904"/>
            <a:ext cx="3252751" cy="23762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35</a:t>
            </a:fld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6639976" y="2156874"/>
            <a:ext cx="1603257" cy="23762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8115">
            <a:off x="7957978" y="3719809"/>
            <a:ext cx="732969" cy="732969"/>
          </a:xfrm>
          <a:prstGeom prst="rect">
            <a:avLst/>
          </a:prstGeom>
        </p:spPr>
      </p:pic>
      <p:sp>
        <p:nvSpPr>
          <p:cNvPr id="13" name="向下箭號 12"/>
          <p:cNvSpPr/>
          <p:nvPr/>
        </p:nvSpPr>
        <p:spPr>
          <a:xfrm rot="10800000">
            <a:off x="7091106" y="4366717"/>
            <a:ext cx="432048" cy="1348536"/>
          </a:xfrm>
          <a:prstGeom prst="downArrow">
            <a:avLst/>
          </a:prstGeom>
          <a:solidFill>
            <a:srgbClr val="FFCCFF"/>
          </a:solidFill>
          <a:ln w="38100"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5563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2411760" y="1916832"/>
            <a:ext cx="3816424" cy="1080120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latin typeface="Adobe 楷体 Std R" pitchFamily="18" charset="-128"/>
                <a:ea typeface="Adobe 楷体 Std R" pitchFamily="18" charset="-128"/>
              </a:rPr>
              <a:t>書籍推薦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3095836" y="2853747"/>
            <a:ext cx="2448272" cy="792088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 smtClean="0">
                <a:latin typeface="Adobe 楷体 Std R" pitchFamily="18" charset="-128"/>
                <a:ea typeface="Adobe 楷体 Std R" pitchFamily="18" charset="-128"/>
              </a:rPr>
              <a:t>書籍上架</a:t>
            </a:r>
            <a:endParaRPr lang="en-US" altLang="zh-TW" sz="3200" b="1" dirty="0" smtClean="0">
              <a:latin typeface="Adobe 楷体 Std R" pitchFamily="18" charset="-128"/>
              <a:ea typeface="Adobe 楷体 Std R" pitchFamily="18" charset="-128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118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12776"/>
            <a:ext cx="8513477" cy="409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橢圓 9"/>
          <p:cNvSpPr/>
          <p:nvPr/>
        </p:nvSpPr>
        <p:spPr>
          <a:xfrm>
            <a:off x="997869" y="2207768"/>
            <a:ext cx="2810583" cy="17069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437213" y="5667342"/>
            <a:ext cx="8270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點選左方書架或是書架上的一本書，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開始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上架</a:t>
            </a:r>
            <a:endParaRPr lang="zh-TW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全真中黑體" panose="02010609000101010101" pitchFamily="49" charset="-120"/>
              <a:cs typeface="+mj-cs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1071051" y="188640"/>
            <a:ext cx="7228242" cy="122413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書籍上架</a:t>
            </a:r>
            <a:r>
              <a:rPr lang="en-US" altLang="zh-TW" sz="3200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(1)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選擇推薦過的書籍上架</a:t>
            </a:r>
            <a:endParaRPr lang="en-US" altLang="zh-TW" sz="2800" dirty="0" smtClean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37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8115">
            <a:off x="2972159" y="3362635"/>
            <a:ext cx="732969" cy="732969"/>
          </a:xfrm>
          <a:prstGeom prst="rect">
            <a:avLst/>
          </a:prstGeom>
        </p:spPr>
      </p:pic>
      <p:sp>
        <p:nvSpPr>
          <p:cNvPr id="16" name="橢圓 15"/>
          <p:cNvSpPr/>
          <p:nvPr/>
        </p:nvSpPr>
        <p:spPr>
          <a:xfrm>
            <a:off x="1765324" y="1988840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1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731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forum_img\1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56" y="1887234"/>
            <a:ext cx="7204099" cy="368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-36512" y="5949280"/>
            <a:ext cx="943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將完成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推薦的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書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籍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上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架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，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其他人才能夠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看見自己的推薦內容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全真中黑體" panose="02010609000101010101" pitchFamily="49" charset="-120"/>
              <a:cs typeface="+mj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218974" y="5525070"/>
            <a:ext cx="7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chemeClr val="bg1"/>
                </a:solidFill>
                <a:latin typeface="+mn-ea"/>
              </a:rPr>
              <a:t>2</a:t>
            </a:r>
            <a:endParaRPr lang="zh-TW" altLang="en-US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73774" y="5571237"/>
            <a:ext cx="7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chemeClr val="bg1"/>
                </a:solidFill>
                <a:latin typeface="+mn-ea"/>
              </a:rPr>
              <a:t>3</a:t>
            </a:r>
            <a:endParaRPr lang="zh-TW" altLang="en-US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203848" y="4653136"/>
            <a:ext cx="1778055" cy="619043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全真中黑體" panose="02010609000101010101" pitchFamily="49" charset="-120"/>
              </a:rPr>
              <a:t>點選</a:t>
            </a:r>
            <a:r>
              <a:rPr lang="en-US" altLang="zh-TW" sz="2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【</a:t>
            </a:r>
            <a:r>
              <a:rPr lang="zh-TW" alt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上架</a:t>
            </a:r>
            <a:r>
              <a:rPr lang="en-US" altLang="zh-TW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】</a:t>
            </a:r>
            <a:endParaRPr lang="zh-TW" altLang="en-US" sz="2000" dirty="0">
              <a:solidFill>
                <a:schemeClr val="tx2">
                  <a:lumMod val="90000"/>
                  <a:lumOff val="10000"/>
                </a:schemeClr>
              </a:solidFill>
              <a:latin typeface="標楷體" pitchFamily="65" charset="-120"/>
              <a:ea typeface="全真中黑體" panose="02010609000101010101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70140">
            <a:off x="6001078" y="5130113"/>
            <a:ext cx="686233" cy="686233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38</a:t>
            </a:fld>
            <a:endParaRPr lang="zh-TW" altLang="en-US" dirty="0"/>
          </a:p>
        </p:txBody>
      </p:sp>
      <p:sp>
        <p:nvSpPr>
          <p:cNvPr id="29" name="圓角矩形 28"/>
          <p:cNvSpPr/>
          <p:nvPr/>
        </p:nvSpPr>
        <p:spPr>
          <a:xfrm>
            <a:off x="933413" y="404664"/>
            <a:ext cx="7228242" cy="108012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書籍上架</a:t>
            </a:r>
            <a:r>
              <a:rPr lang="en-US" altLang="zh-TW" sz="3200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(2)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選擇推薦過的書籍上架</a:t>
            </a:r>
            <a:endParaRPr lang="en-US" altLang="zh-TW" sz="2800" dirty="0" smtClean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691681" y="2492896"/>
            <a:ext cx="5882094" cy="2016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橢圓形圖說文字 31"/>
          <p:cNvSpPr/>
          <p:nvPr/>
        </p:nvSpPr>
        <p:spPr>
          <a:xfrm>
            <a:off x="6487647" y="1054477"/>
            <a:ext cx="2669744" cy="936104"/>
          </a:xfrm>
          <a:prstGeom prst="wedgeEllipseCallout">
            <a:avLst>
              <a:gd name="adj1" fmla="val -49389"/>
              <a:gd name="adj2" fmla="val 81300"/>
            </a:avLst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/>
          <p:cNvSpPr txBox="1"/>
          <p:nvPr/>
        </p:nvSpPr>
        <p:spPr>
          <a:xfrm>
            <a:off x="6487647" y="1272242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 smtClean="0">
                <a:ea typeface="全真中黑體" panose="02010609000101010101" pitchFamily="49" charset="-120"/>
              </a:rPr>
              <a:t>顯示已經上架的書籍以及老師給的分數</a:t>
            </a:r>
            <a:endParaRPr lang="zh-TW" altLang="en-US" b="1" dirty="0">
              <a:ea typeface="全真中黑體" panose="02010609000101010101" pitchFamily="49" charset="-12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976607" y="1694197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2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088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user\Desktop\聊書PPT\images\54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16156"/>
            <a:ext cx="5075386" cy="245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-36512" y="5919663"/>
            <a:ext cx="943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將完成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推薦的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書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籍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上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架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，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其他人才能夠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看見自己的推薦內容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全真中黑體" panose="02010609000101010101" pitchFamily="49" charset="-120"/>
              <a:cs typeface="+mj-cs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46742" y="4866695"/>
            <a:ext cx="7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chemeClr val="bg1"/>
                </a:solidFill>
                <a:latin typeface="+mn-ea"/>
              </a:rPr>
              <a:t>2</a:t>
            </a:r>
            <a:endParaRPr lang="zh-TW" altLang="en-US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73774" y="5571237"/>
            <a:ext cx="7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 smtClean="0">
                <a:solidFill>
                  <a:schemeClr val="bg1"/>
                </a:solidFill>
                <a:latin typeface="+mn-ea"/>
              </a:rPr>
              <a:t>3</a:t>
            </a:r>
            <a:endParaRPr lang="zh-TW" altLang="en-US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35802" y="3130665"/>
            <a:ext cx="2678592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3783772" y="1834521"/>
            <a:ext cx="2627370" cy="708892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全真中黑體" panose="02010609000101010101" pitchFamily="49" charset="-120"/>
              </a:rPr>
              <a:t>點選要上架的書籍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902896" y="6356350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39</a:t>
            </a:fld>
            <a:endParaRPr lang="zh-TW" altLang="en-US" dirty="0"/>
          </a:p>
        </p:txBody>
      </p:sp>
      <p:sp>
        <p:nvSpPr>
          <p:cNvPr id="25" name="圓角矩形 24"/>
          <p:cNvSpPr/>
          <p:nvPr/>
        </p:nvSpPr>
        <p:spPr>
          <a:xfrm>
            <a:off x="4625008" y="4454676"/>
            <a:ext cx="997448" cy="591176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確定</a:t>
            </a:r>
            <a:endParaRPr lang="zh-TW" altLang="en-US" sz="2000" b="1" dirty="0">
              <a:solidFill>
                <a:schemeClr val="tx2">
                  <a:lumMod val="90000"/>
                  <a:lumOff val="10000"/>
                </a:schemeClr>
              </a:solidFill>
              <a:latin typeface="標楷體" pitchFamily="65" charset="-120"/>
              <a:ea typeface="全真中黑體" panose="02010609000101010101" pitchFamily="49" charset="-120"/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3130081" y="2396793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3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3929352" y="4414215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4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933413" y="404664"/>
            <a:ext cx="7228242" cy="108012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書籍上架</a:t>
            </a:r>
            <a:r>
              <a:rPr lang="en-US" altLang="zh-TW" sz="3200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(3)</a:t>
            </a:r>
            <a:endParaRPr lang="en-US" altLang="zh-TW" sz="3200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選擇推薦過的書籍上架</a:t>
            </a:r>
            <a:endParaRPr lang="en-US" altLang="zh-TW" sz="2800" dirty="0" smtClean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70140">
            <a:off x="5946307" y="3326758"/>
            <a:ext cx="686233" cy="686233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70140">
            <a:off x="5952697" y="4523577"/>
            <a:ext cx="686233" cy="68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29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u="sng" dirty="0">
                <a:solidFill>
                  <a:schemeClr val="accent1">
                    <a:lumMod val="75000"/>
                  </a:schemeClr>
                </a:solidFill>
              </a:rPr>
              <a:t>明日</a:t>
            </a:r>
            <a:r>
              <a:rPr lang="zh-TW" altLang="en-US" b="1" u="sng" dirty="0" smtClean="0">
                <a:solidFill>
                  <a:schemeClr val="accent1">
                    <a:lumMod val="75000"/>
                  </a:schemeClr>
                </a:solidFill>
              </a:rPr>
              <a:t>書店：簡介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/>
              <a:t>在學校</a:t>
            </a:r>
            <a:r>
              <a:rPr lang="zh-TW" altLang="en-US" dirty="0" smtClean="0"/>
              <a:t>早上，學生們都會進行晨讀的活動</a:t>
            </a:r>
            <a:endParaRPr lang="en-US" altLang="zh-TW" dirty="0" smtClean="0"/>
          </a:p>
          <a:p>
            <a:r>
              <a:rPr lang="zh-TW" altLang="en-US" dirty="0"/>
              <a:t>明日</a:t>
            </a:r>
            <a:r>
              <a:rPr lang="zh-TW" altLang="en-US" dirty="0" smtClean="0"/>
              <a:t>書店是接續著閱讀之後的一項活動，透過系統編輯的方式去分享書籍</a:t>
            </a:r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1026" name="Picture 2" descr="http://3.bp.blogspot.com/-0eWTs4ApfXw/T3a5ziVInMI/AAAAAAAACEM/Hn0NBx0QWQM/s1600/fi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40968"/>
            <a:ext cx="2608065" cy="260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eading.cw.com.tw/pages/public/littlewriter/pic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891533"/>
            <a:ext cx="2381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00450"/>
            <a:ext cx="2265040" cy="173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向右箭號 3"/>
          <p:cNvSpPr/>
          <p:nvPr/>
        </p:nvSpPr>
        <p:spPr>
          <a:xfrm>
            <a:off x="2771800" y="4005064"/>
            <a:ext cx="648072" cy="174396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5684912" y="4005064"/>
            <a:ext cx="648072" cy="174396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376401" y="587727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prstClr val="black"/>
                </a:solidFill>
              </a:rPr>
              <a:t>閱讀</a:t>
            </a:r>
            <a:endParaRPr lang="zh-TW" altLang="en-US" sz="2800" dirty="0">
              <a:solidFill>
                <a:prstClr val="black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382841" y="588207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prstClr val="black"/>
                </a:solidFill>
              </a:rPr>
              <a:t>編輯書籍推薦</a:t>
            </a:r>
            <a:endParaRPr lang="zh-TW" altLang="en-US" sz="2800" dirty="0">
              <a:solidFill>
                <a:prstClr val="black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255435" y="584912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 smtClean="0">
                <a:solidFill>
                  <a:prstClr val="black"/>
                </a:solidFill>
              </a:rPr>
              <a:t>分享</a:t>
            </a:r>
            <a:endParaRPr lang="zh-TW" alt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9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forum_img\1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660" y="2260706"/>
            <a:ext cx="6516724" cy="333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defTabSz="711200">
              <a:lnSpc>
                <a:spcPct val="150000"/>
              </a:lnSpc>
              <a:spcAft>
                <a:spcPct val="35000"/>
              </a:spcAft>
            </a:pPr>
            <a:r>
              <a:rPr lang="zh-TW" altLang="en-US" sz="3600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書籍上架</a:t>
            </a:r>
            <a:r>
              <a:rPr lang="en-US" altLang="zh-TW" sz="3600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(3)</a:t>
            </a:r>
            <a:r>
              <a:rPr lang="en-US" altLang="zh-TW" sz="3200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/>
            </a:r>
            <a:br>
              <a:rPr lang="en-US" altLang="zh-TW" sz="3200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</a:br>
            <a:r>
              <a:rPr lang="zh-TW" altLang="en-US" sz="3100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選擇推薦過的書籍上架</a:t>
            </a:r>
            <a:endParaRPr lang="en-US" altLang="zh-TW" sz="3100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076497" y="2744924"/>
            <a:ext cx="2376264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10" name="橢圓形圖說文字 9"/>
          <p:cNvSpPr/>
          <p:nvPr/>
        </p:nvSpPr>
        <p:spPr>
          <a:xfrm>
            <a:off x="5244849" y="1988840"/>
            <a:ext cx="2664296" cy="1512168"/>
          </a:xfrm>
          <a:prstGeom prst="wedgeEllipseCallout">
            <a:avLst>
              <a:gd name="adj1" fmla="val -73203"/>
              <a:gd name="adj2" fmla="val 42914"/>
            </a:avLst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prstClr val="black"/>
                </a:solidFill>
                <a:ea typeface="全真中黑體" panose="02010609000101010101" pitchFamily="49" charset="-120"/>
              </a:rPr>
              <a:t>上架完成後，畫面會跳轉到此頁面，顯示已上架的所有書籍</a:t>
            </a:r>
            <a:endParaRPr lang="zh-TW" altLang="en-US" dirty="0">
              <a:solidFill>
                <a:prstClr val="black"/>
              </a:solidFill>
              <a:ea typeface="全真中黑體" panose="02010609000101010101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827584" y="5661248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老師給作品的評價越高，書皮的質感越高級</a:t>
            </a:r>
            <a:endParaRPr lang="en-US" altLang="zh-TW" sz="2400" b="1" dirty="0" smtClean="0">
              <a:solidFill>
                <a:prstClr val="black">
                  <a:lumMod val="75000"/>
                  <a:lumOff val="25000"/>
                </a:prstClr>
              </a:solidFill>
              <a:latin typeface="標楷體" pitchFamily="65" charset="-120"/>
              <a:ea typeface="全真中黑體" panose="02010609000101010101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3272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user\Desktop\forum_img\1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00" y="2686371"/>
            <a:ext cx="3974356" cy="203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forum_img\1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34689"/>
            <a:ext cx="4156593" cy="2007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827584" y="5661248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選擇一本書後，點選</a:t>
            </a:r>
            <a:r>
              <a:rPr lang="zh-TW" altLang="en-US" sz="2400" b="1" dirty="0" smtClean="0">
                <a:solidFill>
                  <a:srgbClr val="411401">
                    <a:lumMod val="90000"/>
                    <a:lumOff val="10000"/>
                  </a:srgb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瀏覽</a:t>
            </a:r>
            <a:r>
              <a:rPr lang="zh-TW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，可</a:t>
            </a:r>
            <a:r>
              <a:rPr lang="zh-TW" altLang="en-US" sz="2400" b="1" dirty="0" smtClean="0">
                <a:solidFill>
                  <a:srgbClr val="411401">
                    <a:lumMod val="90000"/>
                    <a:lumOff val="10000"/>
                  </a:srgb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檢視</a:t>
            </a:r>
            <a:r>
              <a:rPr lang="zh-TW" altLang="en-US" sz="2400" b="1" dirty="0">
                <a:solidFill>
                  <a:srgbClr val="411401">
                    <a:lumMod val="90000"/>
                    <a:lumOff val="10000"/>
                  </a:srgb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、觀看</a:t>
            </a:r>
            <a:r>
              <a:rPr lang="zh-TW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推薦內容</a:t>
            </a:r>
            <a:endParaRPr lang="en-US" altLang="zh-TW" sz="2400" b="1" dirty="0" smtClean="0">
              <a:solidFill>
                <a:prstClr val="black">
                  <a:lumMod val="75000"/>
                  <a:lumOff val="25000"/>
                </a:prstClr>
              </a:solidFill>
              <a:latin typeface="標楷體" pitchFamily="65" charset="-120"/>
              <a:ea typeface="全真中黑體" panose="02010609000101010101" pitchFamily="49" charset="-120"/>
              <a:cs typeface="+mj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805373" y="6458249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向右箭號 13"/>
          <p:cNvSpPr/>
          <p:nvPr/>
        </p:nvSpPr>
        <p:spPr>
          <a:xfrm>
            <a:off x="4144989" y="3238358"/>
            <a:ext cx="1147091" cy="8447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2000" dirty="0">
              <a:solidFill>
                <a:prstClr val="white"/>
              </a:solidFill>
              <a:latin typeface="新細明體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01174">
            <a:off x="3196809" y="4468835"/>
            <a:ext cx="686233" cy="686233"/>
          </a:xfrm>
          <a:prstGeom prst="rect">
            <a:avLst/>
          </a:prstGeom>
        </p:spPr>
      </p:pic>
      <p:sp>
        <p:nvSpPr>
          <p:cNvPr id="16" name="圓角矩形 15"/>
          <p:cNvSpPr/>
          <p:nvPr/>
        </p:nvSpPr>
        <p:spPr>
          <a:xfrm>
            <a:off x="944158" y="404664"/>
            <a:ext cx="7228242" cy="115212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dirty="0" smtClean="0">
                <a:solidFill>
                  <a:prstClr val="black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書籍上架</a:t>
            </a:r>
            <a:r>
              <a:rPr lang="en-US" altLang="zh-TW" sz="3200" dirty="0">
                <a:solidFill>
                  <a:prstClr val="black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(4</a:t>
            </a:r>
            <a:r>
              <a:rPr lang="en-US" altLang="zh-TW" sz="3200" dirty="0" smtClean="0">
                <a:solidFill>
                  <a:prstClr val="black"/>
                </a:solidFill>
                <a:latin typeface="Adobe 楷体 Std R" pitchFamily="18" charset="-128"/>
                <a:ea typeface="全真特明體" panose="02010609000101010101" pitchFamily="49" charset="-120"/>
              </a:rPr>
              <a:t>)</a:t>
            </a:r>
            <a:endParaRPr lang="en-US" altLang="zh-TW" sz="3200" dirty="0">
              <a:solidFill>
                <a:prstClr val="black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dirty="0" smtClean="0">
                <a:solidFill>
                  <a:prstClr val="black"/>
                </a:solidFill>
                <a:latin typeface="Adobe 楷体 Std R" pitchFamily="18" charset="-128"/>
                <a:ea typeface="全真特明體" panose="02010609000101010101" pitchFamily="49" charset="-120"/>
              </a:rPr>
              <a:t>選擇推薦過的書籍上架</a:t>
            </a:r>
            <a:r>
              <a:rPr lang="en-US" altLang="zh-TW" sz="3200" dirty="0" smtClean="0">
                <a:solidFill>
                  <a:prstClr val="black"/>
                </a:solidFill>
                <a:latin typeface="Adobe 楷体 Std R" pitchFamily="18" charset="-128"/>
                <a:ea typeface="全真特明體" panose="02010609000101010101" pitchFamily="49" charset="-120"/>
              </a:rPr>
              <a:t>-</a:t>
            </a:r>
            <a:r>
              <a:rPr lang="zh-TW" altLang="en-US" sz="2800" dirty="0">
                <a:solidFill>
                  <a:prstClr val="black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檢視內容</a:t>
            </a:r>
            <a:r>
              <a:rPr lang="en-US" altLang="zh-TW" sz="2800" dirty="0">
                <a:solidFill>
                  <a:prstClr val="black"/>
                </a:solidFill>
                <a:latin typeface="Adobe 楷体 Std R" pitchFamily="18" charset="-128"/>
                <a:ea typeface="全真特明體" panose="02010609000101010101" pitchFamily="49" charset="-120"/>
              </a:rPr>
              <a:t> </a:t>
            </a:r>
          </a:p>
        </p:txBody>
      </p:sp>
      <p:sp>
        <p:nvSpPr>
          <p:cNvPr id="17" name="橢圓 16"/>
          <p:cNvSpPr/>
          <p:nvPr/>
        </p:nvSpPr>
        <p:spPr>
          <a:xfrm>
            <a:off x="324346" y="2449039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200" b="1" dirty="0" smtClean="0">
                <a:solidFill>
                  <a:prstClr val="white"/>
                </a:solidFill>
                <a:ea typeface="全真中黑體" panose="02010609000101010101" pitchFamily="49" charset="-120"/>
              </a:rPr>
              <a:t>1</a:t>
            </a:r>
            <a:endParaRPr lang="zh-TW" altLang="en-US" sz="3200" b="1" dirty="0">
              <a:solidFill>
                <a:prstClr val="white"/>
              </a:solidFill>
              <a:ea typeface="全真中黑體" panose="02010609000101010101" pitchFamily="49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2928265" y="4149080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3200" b="1" dirty="0" smtClean="0">
                <a:solidFill>
                  <a:prstClr val="white"/>
                </a:solidFill>
                <a:ea typeface="全真中黑體" panose="02010609000101010101" pitchFamily="49" charset="-120"/>
              </a:rPr>
              <a:t>2</a:t>
            </a:r>
            <a:endParaRPr lang="zh-TW" altLang="en-US" sz="3200" b="1" dirty="0">
              <a:solidFill>
                <a:prstClr val="white"/>
              </a:solidFill>
              <a:ea typeface="全真中黑體" panose="02010609000101010101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01174">
            <a:off x="732099" y="3246406"/>
            <a:ext cx="686233" cy="68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8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2483768" y="1556792"/>
            <a:ext cx="3816424" cy="1368152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latin typeface="Adobe 楷体 Std R" pitchFamily="18" charset="-128"/>
                <a:ea typeface="Adobe 楷体 Std R" pitchFamily="18" charset="-128"/>
              </a:rPr>
              <a:t>互動分享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2789609" y="2780928"/>
            <a:ext cx="3312368" cy="936104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 smtClean="0">
                <a:latin typeface="Adobe 楷体 Std R" pitchFamily="18" charset="-128"/>
                <a:ea typeface="Adobe 楷体 Std R" pitchFamily="18" charset="-128"/>
              </a:rPr>
              <a:t>拜訪朋友書店</a:t>
            </a:r>
            <a:endParaRPr lang="zh-TW" altLang="en-US" sz="3200" b="1" dirty="0">
              <a:latin typeface="Adobe 楷体 Std R" pitchFamily="18" charset="-128"/>
              <a:ea typeface="Adobe 楷体 Std R" pitchFamily="18" charset="-128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739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07" y="1628800"/>
            <a:ext cx="8243338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21508" y="5994866"/>
            <a:ext cx="8112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點選右上角</a:t>
            </a:r>
            <a:r>
              <a:rPr lang="zh-TW" altLang="en-US" sz="28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小火箭 </a:t>
            </a:r>
            <a:r>
              <a:rPr lang="en-US" altLang="zh-TW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: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 出發到外太空。</a:t>
            </a:r>
            <a:endParaRPr lang="zh-TW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全真中黑體" panose="02010609000101010101" pitchFamily="49" charset="-120"/>
              <a:cs typeface="+mj-cs"/>
            </a:endParaRPr>
          </a:p>
        </p:txBody>
      </p:sp>
      <p:sp>
        <p:nvSpPr>
          <p:cNvPr id="9" name="圓角矩形 8"/>
          <p:cNvSpPr/>
          <p:nvPr/>
        </p:nvSpPr>
        <p:spPr>
          <a:xfrm>
            <a:off x="971600" y="250570"/>
            <a:ext cx="7090152" cy="123421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拜訪朋友書店</a:t>
            </a:r>
            <a:r>
              <a:rPr lang="en-US" altLang="zh-TW" sz="3200" b="1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(1</a:t>
            </a:r>
            <a:r>
              <a:rPr lang="en-US" altLang="zh-TW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)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b="1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到太空尋找朋友們的星球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43</a:t>
            </a:fld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7380312" y="1844824"/>
            <a:ext cx="936103" cy="9841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2424">
            <a:off x="8216223" y="2129148"/>
            <a:ext cx="686233" cy="68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09" y="3923914"/>
            <a:ext cx="4127537" cy="205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1" y="3933056"/>
            <a:ext cx="4333835" cy="215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09" y="1566231"/>
            <a:ext cx="4127537" cy="205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92" y="1566232"/>
            <a:ext cx="4316354" cy="21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-36512" y="6192242"/>
            <a:ext cx="8858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全真中黑體" panose="02010609000101010101" pitchFamily="49" charset="-120"/>
                <a:cs typeface="+mj-cs"/>
              </a:rPr>
              <a:t>按照小組、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全真中黑體" panose="02010609000101010101" pitchFamily="49" charset="-120"/>
                <a:cs typeface="+mj-cs"/>
              </a:rPr>
              <a:t>班級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全真中黑體" panose="02010609000101010101" pitchFamily="49" charset="-120"/>
                <a:cs typeface="+mj-cs"/>
              </a:rPr>
              <a:t>、年級找到對應位置，來拜訪其他同學的書店</a:t>
            </a:r>
            <a:endParaRPr lang="en-US" altLang="zh-TW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全真中黑體" panose="02010609000101010101" pitchFamily="49" charset="-120"/>
              <a:cs typeface="+mj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0672" y="3212040"/>
            <a:ext cx="1080120" cy="522478"/>
          </a:xfrm>
          <a:prstGeom prst="rect">
            <a:avLst/>
          </a:prstGeom>
          <a:solidFill>
            <a:srgbClr val="FF3300"/>
          </a:solidFill>
          <a:ln>
            <a:solidFill>
              <a:srgbClr val="FF33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+mn-ea"/>
              </a:rPr>
              <a:t>小組</a:t>
            </a:r>
            <a:endParaRPr lang="en-US" altLang="zh-TW" sz="2800" b="1" dirty="0" smtClean="0">
              <a:latin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30316" y="3191041"/>
            <a:ext cx="1124396" cy="522478"/>
          </a:xfrm>
          <a:prstGeom prst="rect">
            <a:avLst/>
          </a:prstGeom>
          <a:solidFill>
            <a:srgbClr val="FF3300"/>
          </a:solidFill>
          <a:ln>
            <a:solidFill>
              <a:srgbClr val="FF33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+mn-ea"/>
              </a:rPr>
              <a:t>班級</a:t>
            </a:r>
            <a:endParaRPr lang="en-US" altLang="zh-TW" sz="2800" b="1" dirty="0" smtClean="0">
              <a:latin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70672" y="5669764"/>
            <a:ext cx="1080120" cy="522478"/>
          </a:xfrm>
          <a:prstGeom prst="rect">
            <a:avLst/>
          </a:prstGeom>
          <a:solidFill>
            <a:srgbClr val="FF3300"/>
          </a:solidFill>
          <a:ln>
            <a:solidFill>
              <a:srgbClr val="FF33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+mn-ea"/>
              </a:rPr>
              <a:t>年級</a:t>
            </a:r>
            <a:endParaRPr lang="en-US" altLang="zh-TW" sz="2800" b="1" dirty="0" smtClean="0">
              <a:latin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621312" y="5666549"/>
            <a:ext cx="1124396" cy="522478"/>
          </a:xfrm>
          <a:prstGeom prst="rect">
            <a:avLst/>
          </a:prstGeom>
          <a:solidFill>
            <a:srgbClr val="FF3300"/>
          </a:solidFill>
          <a:ln>
            <a:solidFill>
              <a:srgbClr val="FF33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>
                <a:latin typeface="+mn-ea"/>
              </a:rPr>
              <a:t>學校</a:t>
            </a:r>
            <a:endParaRPr lang="en-US" altLang="zh-TW" sz="2800" b="1" dirty="0" smtClean="0">
              <a:latin typeface="+mn-ea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84413" y="6425723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44</a:t>
            </a:fld>
            <a:endParaRPr lang="zh-TW" altLang="en-US" dirty="0"/>
          </a:p>
        </p:txBody>
      </p:sp>
      <p:sp>
        <p:nvSpPr>
          <p:cNvPr id="16" name="圓角矩形 15"/>
          <p:cNvSpPr/>
          <p:nvPr/>
        </p:nvSpPr>
        <p:spPr>
          <a:xfrm>
            <a:off x="1154256" y="44624"/>
            <a:ext cx="7090152" cy="144016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拜訪朋友書店</a:t>
            </a:r>
            <a:r>
              <a:rPr lang="en-US" altLang="zh-TW" sz="3200" b="1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(2</a:t>
            </a:r>
            <a:r>
              <a:rPr lang="en-US" altLang="zh-TW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)</a:t>
            </a:r>
          </a:p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星球架構</a:t>
            </a:r>
            <a:endParaRPr lang="zh-TW" altLang="en-US" sz="28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19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1763688" y="610610"/>
            <a:ext cx="5328592" cy="109019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拜訪朋友書店 </a:t>
            </a:r>
            <a:r>
              <a:rPr lang="en-US" altLang="zh-TW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(3)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找到朋友的書店</a:t>
            </a:r>
            <a:endParaRPr lang="zh-TW" altLang="en-US" sz="28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804248" y="6309320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45</a:t>
            </a:fld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621508" y="5994866"/>
            <a:ext cx="8112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參觀朋友的書店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" y="1667170"/>
            <a:ext cx="7926813" cy="3778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3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667" y="1771655"/>
            <a:ext cx="3384376" cy="216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58" y="4974002"/>
            <a:ext cx="8266113" cy="1206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172095" y="1340768"/>
            <a:ext cx="8911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參觀同學的書店時，點選</a:t>
            </a:r>
            <a:r>
              <a:rPr lang="en-US" altLang="zh-TW" sz="2200" b="1" dirty="0" smtClean="0">
                <a:solidFill>
                  <a:schemeClr val="bg2">
                    <a:lumMod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【</a:t>
            </a:r>
            <a:r>
              <a:rPr lang="zh-TW" altLang="en-US" sz="2200" b="1" dirty="0" smtClean="0">
                <a:solidFill>
                  <a:schemeClr val="bg2">
                    <a:lumMod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加入好友</a:t>
            </a:r>
            <a:r>
              <a:rPr lang="en-US" altLang="zh-TW" sz="2200" b="1" dirty="0" smtClean="0">
                <a:solidFill>
                  <a:schemeClr val="bg2">
                    <a:lumMod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】</a:t>
            </a:r>
            <a:r>
              <a:rPr lang="zh-TW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，可將同學設定為自己的好友</a:t>
            </a:r>
            <a:endParaRPr lang="en-US" altLang="zh-TW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itchFamily="65" charset="-120"/>
              <a:ea typeface="全真中黑體" panose="02010609000101010101" pitchFamily="49" charset="-120"/>
              <a:cs typeface="+mj-cs"/>
            </a:endParaRPr>
          </a:p>
        </p:txBody>
      </p:sp>
      <p:sp>
        <p:nvSpPr>
          <p:cNvPr id="7" name="向下箭號 6"/>
          <p:cNvSpPr/>
          <p:nvPr/>
        </p:nvSpPr>
        <p:spPr>
          <a:xfrm rot="16200000">
            <a:off x="2212159" y="1734036"/>
            <a:ext cx="565777" cy="729630"/>
          </a:xfrm>
          <a:prstGeom prst="downArrow">
            <a:avLst/>
          </a:prstGeom>
          <a:solidFill>
            <a:srgbClr val="FFCCFF"/>
          </a:solidFill>
          <a:ln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ea"/>
              <a:ea typeface="+mj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63230" y="3927562"/>
            <a:ext cx="852925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朋友</a:t>
            </a:r>
            <a:r>
              <a:rPr lang="zh-TW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列表：在自己的書店頁面下方，可看到好友列表，任意點選可快速到達朋友的星球參觀</a:t>
            </a:r>
          </a:p>
          <a:p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9" name="向下箭號 8"/>
          <p:cNvSpPr/>
          <p:nvPr/>
        </p:nvSpPr>
        <p:spPr>
          <a:xfrm>
            <a:off x="3821615" y="4581128"/>
            <a:ext cx="565777" cy="759013"/>
          </a:xfrm>
          <a:prstGeom prst="downArrow">
            <a:avLst/>
          </a:prstGeom>
          <a:solidFill>
            <a:srgbClr val="FFCCFF"/>
          </a:solidFill>
          <a:ln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ea"/>
              <a:ea typeface="+mj-ea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862894" y="6426914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46</a:t>
            </a:fld>
            <a:endParaRPr lang="zh-TW" altLang="en-US" dirty="0"/>
          </a:p>
        </p:txBody>
      </p:sp>
      <p:sp>
        <p:nvSpPr>
          <p:cNvPr id="16" name="圓角矩形 15"/>
          <p:cNvSpPr/>
          <p:nvPr/>
        </p:nvSpPr>
        <p:spPr>
          <a:xfrm>
            <a:off x="971600" y="250570"/>
            <a:ext cx="7090152" cy="1306222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拜訪朋友書店</a:t>
            </a:r>
            <a:r>
              <a:rPr lang="en-US" altLang="zh-TW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(4)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加入好友</a:t>
            </a:r>
            <a:endParaRPr lang="zh-TW" altLang="en-US" sz="28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859862" y="1905239"/>
            <a:ext cx="602336" cy="38722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95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805" y="2492896"/>
            <a:ext cx="48641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172095" y="1579910"/>
            <a:ext cx="8911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參觀同學的書店時，點選</a:t>
            </a:r>
            <a:r>
              <a:rPr lang="en-US" altLang="zh-TW" sz="2200" b="1" dirty="0" smtClean="0">
                <a:solidFill>
                  <a:schemeClr val="bg2">
                    <a:lumMod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【</a:t>
            </a:r>
            <a:r>
              <a:rPr lang="zh-TW" altLang="en-US" sz="2200" b="1" dirty="0">
                <a:solidFill>
                  <a:schemeClr val="bg2">
                    <a:lumMod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讚</a:t>
            </a:r>
            <a:r>
              <a:rPr lang="en-US" altLang="zh-TW" sz="2200" b="1" dirty="0" smtClean="0">
                <a:solidFill>
                  <a:schemeClr val="bg2">
                    <a:lumMod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】</a:t>
            </a:r>
            <a:r>
              <a:rPr lang="zh-TW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，</a:t>
            </a:r>
            <a:r>
              <a:rPr lang="zh-TW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可以給同學</a:t>
            </a:r>
            <a:r>
              <a:rPr lang="zh-TW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一個好的評價</a:t>
            </a:r>
            <a:endParaRPr lang="en-US" altLang="zh-TW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itchFamily="65" charset="-120"/>
              <a:ea typeface="全真中黑體" panose="02010609000101010101" pitchFamily="49" charset="-120"/>
              <a:cs typeface="+mj-cs"/>
            </a:endParaRPr>
          </a:p>
        </p:txBody>
      </p:sp>
      <p:sp>
        <p:nvSpPr>
          <p:cNvPr id="7" name="向下箭號 6"/>
          <p:cNvSpPr/>
          <p:nvPr/>
        </p:nvSpPr>
        <p:spPr>
          <a:xfrm rot="16200000">
            <a:off x="1552872" y="2574810"/>
            <a:ext cx="565777" cy="729630"/>
          </a:xfrm>
          <a:prstGeom prst="downArrow">
            <a:avLst/>
          </a:prstGeom>
          <a:solidFill>
            <a:srgbClr val="FFCCFF"/>
          </a:solidFill>
          <a:ln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ea"/>
              <a:ea typeface="+mj-ea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862894" y="6426914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47</a:t>
            </a:fld>
            <a:endParaRPr lang="zh-TW" altLang="en-US" dirty="0"/>
          </a:p>
        </p:txBody>
      </p:sp>
      <p:sp>
        <p:nvSpPr>
          <p:cNvPr id="16" name="圓角矩形 15"/>
          <p:cNvSpPr/>
          <p:nvPr/>
        </p:nvSpPr>
        <p:spPr>
          <a:xfrm>
            <a:off x="971600" y="250570"/>
            <a:ext cx="7090152" cy="1306222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拜訪朋友書店</a:t>
            </a:r>
            <a:r>
              <a:rPr lang="en-US" altLang="zh-TW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(5)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b="1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按</a:t>
            </a:r>
            <a:r>
              <a:rPr lang="zh-TW" altLang="en-US" sz="28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讚</a:t>
            </a:r>
            <a:endParaRPr lang="zh-TW" altLang="en-US" sz="28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2195804" y="2653655"/>
            <a:ext cx="720011" cy="77445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40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2555776" y="2132856"/>
            <a:ext cx="3816424" cy="1368152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latin typeface="Adobe 楷体 Std R" pitchFamily="18" charset="-128"/>
                <a:ea typeface="Adobe 楷体 Std R" pitchFamily="18" charset="-128"/>
              </a:rPr>
              <a:t>互動分享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1907704" y="3356992"/>
            <a:ext cx="5400600" cy="936104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 smtClean="0">
                <a:latin typeface="Adobe 楷体 Std R" pitchFamily="18" charset="-128"/>
                <a:ea typeface="Adobe 楷体 Std R" pitchFamily="18" charset="-128"/>
              </a:rPr>
              <a:t>觀看並訂閱朋友的書籍</a:t>
            </a:r>
            <a:endParaRPr lang="zh-TW" altLang="en-US" sz="3200" b="1" dirty="0">
              <a:latin typeface="Adobe 楷体 Std R" pitchFamily="18" charset="-128"/>
              <a:ea typeface="Adobe 楷体 Std R" pitchFamily="18" charset="-128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495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user\Desktop\forum_img\1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51" y="2947951"/>
            <a:ext cx="5377116" cy="274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esktop\forum_img\15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37" y="1361501"/>
            <a:ext cx="3476429" cy="167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圓角矩形 14"/>
          <p:cNvSpPr/>
          <p:nvPr/>
        </p:nvSpPr>
        <p:spPr>
          <a:xfrm>
            <a:off x="3186784" y="1412776"/>
            <a:ext cx="4257871" cy="708892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全真中黑體" panose="02010609000101010101" pitchFamily="49" charset="-120"/>
              </a:rPr>
              <a:t>點選朋友書店裡左邊的書架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1263459" y="5903893"/>
            <a:ext cx="6715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選取架上</a:t>
            </a:r>
            <a:r>
              <a:rPr lang="zh-TW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其中一本</a:t>
            </a:r>
            <a:r>
              <a:rPr lang="zh-TW" altLang="en-US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書籍後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，點選</a:t>
            </a:r>
            <a:r>
              <a:rPr lang="en-US" altLang="zh-TW" sz="2400" b="1" dirty="0" smtClean="0">
                <a:solidFill>
                  <a:schemeClr val="bg2">
                    <a:lumMod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【</a:t>
            </a:r>
            <a:r>
              <a:rPr lang="zh-TW" altLang="en-US" sz="2400" b="1" dirty="0" smtClean="0">
                <a:solidFill>
                  <a:schemeClr val="bg2">
                    <a:lumMod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瀏覽</a:t>
            </a:r>
            <a:r>
              <a:rPr lang="en-US" altLang="zh-TW" sz="2400" b="1" dirty="0" smtClean="0">
                <a:solidFill>
                  <a:schemeClr val="bg2">
                    <a:lumMod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】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，</a:t>
            </a:r>
            <a:endParaRPr lang="en-US" altLang="zh-TW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itchFamily="65" charset="-120"/>
              <a:ea typeface="全真中黑體" panose="02010609000101010101" pitchFamily="49" charset="-120"/>
              <a:cs typeface="+mj-cs"/>
            </a:endParaRPr>
          </a:p>
          <a:p>
            <a:pPr algn="ctr"/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可觀看朋友推薦的內容</a:t>
            </a:r>
            <a:endParaRPr lang="en-US" altLang="zh-TW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itchFamily="65" charset="-120"/>
              <a:ea typeface="全真中黑體" panose="02010609000101010101" pitchFamily="49" charset="-120"/>
              <a:cs typeface="+mj-cs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1263459" y="250569"/>
            <a:ext cx="6824413" cy="730157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拜訪朋友書店</a:t>
            </a:r>
            <a:r>
              <a:rPr lang="en-US" altLang="zh-TW" sz="36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(5)</a:t>
            </a:r>
            <a:endParaRPr lang="en-US" altLang="zh-TW" sz="36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觀看朋友上架的推薦書籍</a:t>
            </a:r>
            <a:endParaRPr lang="zh-TW" altLang="en-US" sz="28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49</a:t>
            </a:fld>
            <a:endParaRPr lang="zh-TW" altLang="en-US" dirty="0"/>
          </a:p>
        </p:txBody>
      </p:sp>
      <p:sp>
        <p:nvSpPr>
          <p:cNvPr id="20" name="橢圓 19"/>
          <p:cNvSpPr/>
          <p:nvPr/>
        </p:nvSpPr>
        <p:spPr>
          <a:xfrm>
            <a:off x="3132658" y="1556792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1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5577528" y="4786197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3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2444564" y="3035208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2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9984">
            <a:off x="1418250" y="1855239"/>
            <a:ext cx="686233" cy="686233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9984">
            <a:off x="2979212" y="3505062"/>
            <a:ext cx="686233" cy="686233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9984">
            <a:off x="6258277" y="5354562"/>
            <a:ext cx="686233" cy="686233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644778" y="1556792"/>
            <a:ext cx="1303799" cy="803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157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圓角矩形 48"/>
          <p:cNvSpPr/>
          <p:nvPr/>
        </p:nvSpPr>
        <p:spPr>
          <a:xfrm>
            <a:off x="2051720" y="2852936"/>
            <a:ext cx="5328592" cy="93610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系統介紹</a:t>
            </a:r>
            <a:endParaRPr lang="zh-TW" altLang="en-US" sz="3600" b="1" dirty="0"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014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forum_img\1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6" y="1703398"/>
            <a:ext cx="7991059" cy="375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238621" y="5589240"/>
            <a:ext cx="8641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  觀看朋友的</a:t>
            </a:r>
            <a:r>
              <a:rPr lang="zh-TW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推薦作品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，</a:t>
            </a:r>
            <a:r>
              <a:rPr lang="zh-TW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喜歡的話，可以點選左下方</a:t>
            </a:r>
            <a:r>
              <a:rPr lang="en-US" altLang="zh-TW" sz="2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【</a:t>
            </a:r>
            <a:r>
              <a:rPr lang="zh-TW" altLang="en-US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訂閱書籍</a:t>
            </a:r>
            <a:r>
              <a:rPr lang="en-US" altLang="zh-TW" sz="2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】</a:t>
            </a:r>
            <a:r>
              <a:rPr lang="zh-TW" altLang="en-US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 </a:t>
            </a:r>
            <a:r>
              <a:rPr lang="zh-TW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，向</a:t>
            </a:r>
            <a:r>
              <a:rPr lang="zh-TW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朋友</a:t>
            </a:r>
            <a:r>
              <a:rPr lang="zh-TW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訂閱此書。</a:t>
            </a:r>
            <a:endParaRPr lang="en-US" altLang="zh-TW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itchFamily="65" charset="-120"/>
              <a:ea typeface="全真中黑體" panose="02010609000101010101" pitchFamily="49" charset="-120"/>
              <a:cs typeface="+mj-cs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123728" y="394587"/>
            <a:ext cx="5035588" cy="730157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拜訪朋友書店</a:t>
            </a:r>
            <a:r>
              <a:rPr lang="en-US" altLang="zh-TW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(6)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訂閱書籍</a:t>
            </a:r>
            <a:endParaRPr lang="zh-TW" altLang="en-US" sz="32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50</a:t>
            </a:fld>
            <a:endParaRPr lang="zh-TW" altLang="en-US" dirty="0"/>
          </a:p>
        </p:txBody>
      </p:sp>
      <p:sp>
        <p:nvSpPr>
          <p:cNvPr id="8" name="橢圓 7"/>
          <p:cNvSpPr/>
          <p:nvPr/>
        </p:nvSpPr>
        <p:spPr>
          <a:xfrm>
            <a:off x="6731422" y="4509120"/>
            <a:ext cx="1198068" cy="9533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6228184" y="4293096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4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8115">
            <a:off x="7076615" y="4799928"/>
            <a:ext cx="732969" cy="7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forum_img\16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6" y="1703398"/>
            <a:ext cx="7991059" cy="375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238621" y="5589240"/>
            <a:ext cx="8641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  觀看朋友的</a:t>
            </a:r>
            <a:r>
              <a:rPr lang="zh-TW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推薦作品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</a:rPr>
              <a:t>，</a:t>
            </a:r>
            <a:r>
              <a:rPr lang="zh-TW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喜歡的話，可以點選左下方幫書籍</a:t>
            </a:r>
            <a:r>
              <a:rPr lang="en-US" altLang="zh-TW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【</a:t>
            </a:r>
            <a:r>
              <a:rPr lang="zh-TW" altLang="en-US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按讚</a:t>
            </a:r>
            <a:r>
              <a:rPr lang="en-US" altLang="zh-TW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】</a:t>
            </a:r>
            <a:r>
              <a:rPr lang="zh-TW" altLang="en-US" sz="22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 </a:t>
            </a:r>
            <a:endParaRPr lang="en-US" altLang="zh-TW" sz="2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itchFamily="65" charset="-120"/>
              <a:ea typeface="全真中黑體" panose="02010609000101010101" pitchFamily="49" charset="-120"/>
              <a:cs typeface="+mj-cs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2123728" y="394587"/>
            <a:ext cx="5035588" cy="730157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拜訪朋友書店</a:t>
            </a:r>
            <a:r>
              <a:rPr lang="en-US" altLang="zh-TW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(7)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書籍按讚</a:t>
            </a:r>
            <a:endParaRPr lang="zh-TW" altLang="en-US" sz="32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51</a:t>
            </a:fld>
            <a:endParaRPr lang="zh-TW" altLang="en-US" dirty="0"/>
          </a:p>
        </p:txBody>
      </p:sp>
      <p:sp>
        <p:nvSpPr>
          <p:cNvPr id="8" name="橢圓 7"/>
          <p:cNvSpPr/>
          <p:nvPr/>
        </p:nvSpPr>
        <p:spPr>
          <a:xfrm>
            <a:off x="5579294" y="4483570"/>
            <a:ext cx="599034" cy="6631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5076056" y="4034457"/>
            <a:ext cx="503238" cy="47466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>
                <a:ea typeface="全真中黑體" panose="02010609000101010101" pitchFamily="49" charset="-120"/>
              </a:rPr>
              <a:t>5</a:t>
            </a:r>
            <a:endParaRPr kumimoji="0" lang="zh-TW" altLang="en-US" sz="3200" b="1" dirty="0">
              <a:ea typeface="全真中黑體" panose="02010609000101010101" pitchFamily="49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8115">
            <a:off x="5852478" y="4737391"/>
            <a:ext cx="732969" cy="7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4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2483768" y="1988840"/>
            <a:ext cx="3816424" cy="1368152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latin typeface="Adobe 楷体 Std R" pitchFamily="18" charset="-128"/>
                <a:ea typeface="Adobe 楷体 Std R" pitchFamily="18" charset="-128"/>
              </a:rPr>
              <a:t>獲利與消費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2771800" y="3140968"/>
            <a:ext cx="3384376" cy="936104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b="1" dirty="0" smtClean="0">
                <a:latin typeface="Adobe 楷体 Std R" pitchFamily="18" charset="-128"/>
                <a:ea typeface="Adobe 楷体 Std R" pitchFamily="18" charset="-128"/>
              </a:rPr>
              <a:t>獲得葵幣</a:t>
            </a:r>
            <a:endParaRPr lang="zh-TW" altLang="en-US" sz="3600" b="1" dirty="0">
              <a:latin typeface="Adobe 楷体 Std R" pitchFamily="18" charset="-128"/>
              <a:ea typeface="Adobe 楷体 Std R" pitchFamily="18" charset="-128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10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70"/>
          <p:cNvGrpSpPr/>
          <p:nvPr/>
        </p:nvGrpSpPr>
        <p:grpSpPr>
          <a:xfrm>
            <a:off x="179512" y="3435318"/>
            <a:ext cx="8928992" cy="3018018"/>
            <a:chOff x="727110" y="1512002"/>
            <a:chExt cx="8928992" cy="2963921"/>
          </a:xfrm>
        </p:grpSpPr>
        <p:pic>
          <p:nvPicPr>
            <p:cNvPr id="5" name="Picture 2" descr="D:\u13384246.jp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198" y="1512002"/>
              <a:ext cx="936104" cy="998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437268" y="2685688"/>
              <a:ext cx="1162050" cy="51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向右箭號 9"/>
            <p:cNvSpPr/>
            <p:nvPr/>
          </p:nvSpPr>
          <p:spPr>
            <a:xfrm>
              <a:off x="3103374" y="2233439"/>
              <a:ext cx="576064" cy="504056"/>
            </a:xfrm>
            <a:prstGeom prst="right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4286841" y="1723281"/>
              <a:ext cx="561975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4286841" y="2731393"/>
              <a:ext cx="57150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286842" y="2227337"/>
              <a:ext cx="576064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文字方塊 15"/>
            <p:cNvSpPr txBox="1"/>
            <p:nvPr/>
          </p:nvSpPr>
          <p:spPr>
            <a:xfrm>
              <a:off x="4934913" y="1723281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+100</a:t>
              </a:r>
              <a:endParaRPr lang="zh-TW" altLang="en-US" dirty="0"/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4944438" y="226147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+100</a:t>
              </a:r>
              <a:endParaRPr lang="zh-TW" altLang="en-US" dirty="0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4903574" y="279806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+100</a:t>
              </a:r>
              <a:endParaRPr lang="zh-TW" altLang="en-US" dirty="0"/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727110" y="3629025"/>
              <a:ext cx="2627784" cy="634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dirty="0" smtClean="0">
                  <a:latin typeface="微軟正黑體" pitchFamily="34" charset="-120"/>
                  <a:ea typeface="全真中黑體" panose="02010609000101010101" pitchFamily="49" charset="-120"/>
                </a:rPr>
                <a:t>每天閱讀時間認真閱讀</a:t>
              </a:r>
              <a:endParaRPr lang="en-US" altLang="zh-TW" dirty="0" smtClean="0">
                <a:latin typeface="微軟正黑體" pitchFamily="34" charset="-120"/>
                <a:ea typeface="全真中黑體" panose="02010609000101010101" pitchFamily="49" charset="-120"/>
              </a:endParaRPr>
            </a:p>
            <a:p>
              <a:pPr algn="ctr"/>
              <a:r>
                <a:rPr lang="zh-TW" altLang="en-US" dirty="0" smtClean="0">
                  <a:latin typeface="微軟正黑體" pitchFamily="34" charset="-120"/>
                  <a:ea typeface="全真中黑體" panose="02010609000101010101" pitchFamily="49" charset="-120"/>
                </a:rPr>
                <a:t>並仔細登記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3747693" y="3569143"/>
              <a:ext cx="2524033" cy="906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dirty="0" smtClean="0">
                  <a:latin typeface="微軟正黑體" pitchFamily="34" charset="-120"/>
                  <a:ea typeface="全真中黑體" panose="02010609000101010101" pitchFamily="49" charset="-120"/>
                </a:rPr>
                <a:t>去書店推薦，除了「評星」推薦，每一項可以獲得</a:t>
              </a:r>
              <a:r>
                <a:rPr lang="en-US" altLang="zh-TW" dirty="0" smtClean="0">
                  <a:latin typeface="微軟正黑體" pitchFamily="34" charset="-120"/>
                  <a:ea typeface="全真中黑體" panose="02010609000101010101" pitchFamily="49" charset="-120"/>
                </a:rPr>
                <a:t>100</a:t>
              </a:r>
              <a:r>
                <a:rPr lang="zh-TW" altLang="en-US" dirty="0" smtClean="0">
                  <a:latin typeface="微軟正黑體" pitchFamily="34" charset="-120"/>
                  <a:ea typeface="全真中黑體" panose="02010609000101010101" pitchFamily="49" charset="-120"/>
                </a:rPr>
                <a:t>金幣</a:t>
              </a:r>
            </a:p>
          </p:txBody>
        </p:sp>
        <p:sp>
          <p:nvSpPr>
            <p:cNvPr id="32" name="向右箭號 31"/>
            <p:cNvSpPr/>
            <p:nvPr/>
          </p:nvSpPr>
          <p:spPr>
            <a:xfrm>
              <a:off x="6487750" y="2233439"/>
              <a:ext cx="576064" cy="504056"/>
            </a:xfrm>
            <a:prstGeom prst="right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4" name="Picture 9" descr="http://t2.gstatic.com/images?q=tbn:ANd9GcQgZDZ_MeXP3TbPxwjHREyxJxugfjmoaGU1VNIcwnwZELO8lH1Eww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2983" y="1676286"/>
              <a:ext cx="842999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5" name="Picture 11" descr="C:\Documents and Settings\work\桌面\錢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1646" y="1695475"/>
              <a:ext cx="400819" cy="400819"/>
            </a:xfrm>
            <a:prstGeom prst="rect">
              <a:avLst/>
            </a:prstGeom>
            <a:noFill/>
          </p:spPr>
        </p:pic>
        <p:pic>
          <p:nvPicPr>
            <p:cNvPr id="49" name="Picture 11" descr="C:\Documents and Settings\work\桌面\錢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2875" y="2233439"/>
              <a:ext cx="400819" cy="400819"/>
            </a:xfrm>
            <a:prstGeom prst="rect">
              <a:avLst/>
            </a:prstGeom>
            <a:noFill/>
          </p:spPr>
        </p:pic>
        <p:pic>
          <p:nvPicPr>
            <p:cNvPr id="50" name="Picture 11" descr="C:\Documents and Settings\work\桌面\錢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2875" y="2768724"/>
              <a:ext cx="400819" cy="400819"/>
            </a:xfrm>
            <a:prstGeom prst="rect">
              <a:avLst/>
            </a:prstGeom>
            <a:noFill/>
          </p:spPr>
        </p:pic>
        <p:sp>
          <p:nvSpPr>
            <p:cNvPr id="51" name="矩形 50"/>
            <p:cNvSpPr/>
            <p:nvPr/>
          </p:nvSpPr>
          <p:spPr>
            <a:xfrm>
              <a:off x="6371907" y="3534295"/>
              <a:ext cx="3284195" cy="906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dirty="0" smtClean="0">
                  <a:latin typeface="微軟正黑體" pitchFamily="34" charset="-120"/>
                  <a:ea typeface="全真中黑體" panose="02010609000101010101" pitchFamily="49" charset="-120"/>
                </a:rPr>
                <a:t>如果成功讓一位同學接受推薦</a:t>
              </a:r>
              <a:endParaRPr lang="en-US" altLang="zh-TW" dirty="0" smtClean="0">
                <a:latin typeface="微軟正黑體" pitchFamily="34" charset="-120"/>
                <a:ea typeface="全真中黑體" panose="02010609000101010101" pitchFamily="49" charset="-120"/>
              </a:endParaRPr>
            </a:p>
            <a:p>
              <a:pPr algn="ctr"/>
              <a:r>
                <a:rPr lang="zh-TW" altLang="en-US" dirty="0" smtClean="0">
                  <a:latin typeface="微軟正黑體" pitchFamily="34" charset="-120"/>
                  <a:ea typeface="全真中黑體" panose="02010609000101010101" pitchFamily="49" charset="-120"/>
                </a:rPr>
                <a:t>並且同時也閱讀這本書</a:t>
              </a:r>
              <a:endParaRPr lang="en-US" altLang="zh-TW" dirty="0" smtClean="0">
                <a:latin typeface="微軟正黑體" pitchFamily="34" charset="-120"/>
                <a:ea typeface="全真中黑體" panose="02010609000101010101" pitchFamily="49" charset="-120"/>
              </a:endParaRPr>
            </a:p>
            <a:p>
              <a:pPr algn="ctr"/>
              <a:r>
                <a:rPr lang="en-US" altLang="zh-TW" dirty="0" smtClean="0">
                  <a:latin typeface="微軟正黑體" pitchFamily="34" charset="-120"/>
                  <a:ea typeface="全真中黑體" panose="02010609000101010101" pitchFamily="49" charset="-120"/>
                </a:rPr>
                <a:t>(</a:t>
              </a:r>
              <a:r>
                <a:rPr lang="zh-TW" altLang="en-US" dirty="0" smtClean="0">
                  <a:latin typeface="微軟正黑體" pitchFamily="34" charset="-120"/>
                  <a:ea typeface="全真中黑體" panose="02010609000101010101" pitchFamily="49" charset="-120"/>
                </a:rPr>
                <a:t> 完成閱讀登記、進貨流程 </a:t>
              </a:r>
              <a:r>
                <a:rPr lang="en-US" altLang="zh-TW" dirty="0" smtClean="0">
                  <a:latin typeface="微軟正黑體" pitchFamily="34" charset="-120"/>
                  <a:ea typeface="全真中黑體" panose="02010609000101010101" pitchFamily="49" charset="-120"/>
                </a:rPr>
                <a:t>)</a:t>
              </a:r>
            </a:p>
          </p:txBody>
        </p:sp>
        <p:sp>
          <p:nvSpPr>
            <p:cNvPr id="52" name="文字方塊 51"/>
            <p:cNvSpPr txBox="1"/>
            <p:nvPr/>
          </p:nvSpPr>
          <p:spPr>
            <a:xfrm>
              <a:off x="7395279" y="2882782"/>
              <a:ext cx="17567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dirty="0" smtClean="0"/>
                <a:t>+300</a:t>
              </a:r>
              <a:endParaRPr lang="zh-TW" altLang="en-US" sz="2400" dirty="0"/>
            </a:p>
          </p:txBody>
        </p:sp>
        <p:pic>
          <p:nvPicPr>
            <p:cNvPr id="53" name="Picture 11" descr="C:\Documents and Settings\work\桌面\錢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7950" y="2840390"/>
              <a:ext cx="504056" cy="504056"/>
            </a:xfrm>
            <a:prstGeom prst="rect">
              <a:avLst/>
            </a:prstGeom>
            <a:noFill/>
          </p:spPr>
        </p:pic>
        <p:sp>
          <p:nvSpPr>
            <p:cNvPr id="68" name="文字方塊 67"/>
            <p:cNvSpPr txBox="1"/>
            <p:nvPr/>
          </p:nvSpPr>
          <p:spPr>
            <a:xfrm>
              <a:off x="1375182" y="2415581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/>
                <a:t>+</a:t>
              </a:r>
              <a:endParaRPr lang="zh-TW" altLang="en-US" dirty="0" smtClean="0"/>
            </a:p>
          </p:txBody>
        </p:sp>
      </p:grpSp>
      <p:sp>
        <p:nvSpPr>
          <p:cNvPr id="48" name="文字方塊 47"/>
          <p:cNvSpPr txBox="1"/>
          <p:nvPr/>
        </p:nvSpPr>
        <p:spPr>
          <a:xfrm>
            <a:off x="2987824" y="1628800"/>
            <a:ext cx="5112568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全真中黑體" panose="02010609000101010101" pitchFamily="49" charset="-120"/>
              </a:rPr>
              <a:t>努力做推薦</a:t>
            </a:r>
            <a:endParaRPr lang="en-US" altLang="zh-TW" sz="2800" b="1" dirty="0" smtClean="0">
              <a:solidFill>
                <a:srgbClr val="002060"/>
              </a:solidFill>
              <a:latin typeface="微軟正黑體" pitchFamily="34" charset="-120"/>
              <a:ea typeface="全真中黑體" panose="02010609000101010101" pitchFamily="49" charset="-12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全真中黑體" panose="02010609000101010101" pitchFamily="49" charset="-120"/>
              </a:rPr>
              <a:t> 成功推薦書籍給同學</a:t>
            </a:r>
          </a:p>
          <a:p>
            <a:endParaRPr lang="zh-TW" altLang="en-US" sz="2800" dirty="0"/>
          </a:p>
        </p:txBody>
      </p:sp>
      <p:sp>
        <p:nvSpPr>
          <p:cNvPr id="25" name="圓角矩形 24"/>
          <p:cNvSpPr/>
          <p:nvPr/>
        </p:nvSpPr>
        <p:spPr>
          <a:xfrm>
            <a:off x="1907703" y="394587"/>
            <a:ext cx="4939977" cy="730157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獲得葵</a:t>
            </a: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幣：獲利方式</a:t>
            </a:r>
            <a:r>
              <a:rPr lang="en-US" altLang="zh-TW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(1)</a:t>
            </a:r>
            <a:endParaRPr lang="zh-TW" altLang="en-US" sz="32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53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45"/>
          <p:cNvGrpSpPr/>
          <p:nvPr/>
        </p:nvGrpSpPr>
        <p:grpSpPr>
          <a:xfrm>
            <a:off x="395536" y="3551818"/>
            <a:ext cx="8496944" cy="2696527"/>
            <a:chOff x="360041" y="4271898"/>
            <a:chExt cx="8496944" cy="2696527"/>
          </a:xfrm>
        </p:grpSpPr>
        <p:grpSp>
          <p:nvGrpSpPr>
            <p:cNvPr id="4" name="群組 78"/>
            <p:cNvGrpSpPr/>
            <p:nvPr/>
          </p:nvGrpSpPr>
          <p:grpSpPr>
            <a:xfrm>
              <a:off x="360041" y="4271898"/>
              <a:ext cx="8496944" cy="2696527"/>
              <a:chOff x="683568" y="4242281"/>
              <a:chExt cx="8496944" cy="2696527"/>
            </a:xfrm>
          </p:grpSpPr>
          <p:sp>
            <p:nvSpPr>
              <p:cNvPr id="21" name="向右箭號 20"/>
              <p:cNvSpPr/>
              <p:nvPr/>
            </p:nvSpPr>
            <p:spPr>
              <a:xfrm>
                <a:off x="5477284" y="5123487"/>
                <a:ext cx="576064" cy="504056"/>
              </a:xfrm>
              <a:prstGeom prst="rightArrow">
                <a:avLst/>
              </a:prstGeom>
              <a:solidFill>
                <a:srgbClr val="FF3300"/>
              </a:solidFill>
              <a:ln>
                <a:solidFill>
                  <a:srgbClr val="FF3300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7" name="文字方塊 26"/>
              <p:cNvSpPr txBox="1"/>
              <p:nvPr/>
            </p:nvSpPr>
            <p:spPr>
              <a:xfrm>
                <a:off x="3165996" y="6292477"/>
                <a:ext cx="28083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dirty="0" smtClean="0">
                    <a:latin typeface="微軟正黑體" pitchFamily="34" charset="-120"/>
                    <a:ea typeface="全真中黑體" panose="02010609000101010101" pitchFamily="49" charset="-120"/>
                  </a:rPr>
                  <a:t>挑選喜愛的書</a:t>
                </a:r>
                <a:endParaRPr lang="en-US" altLang="zh-TW" dirty="0" smtClean="0">
                  <a:latin typeface="微軟正黑體" pitchFamily="34" charset="-120"/>
                  <a:ea typeface="全真中黑體" panose="02010609000101010101" pitchFamily="49" charset="-120"/>
                </a:endParaRPr>
              </a:p>
              <a:p>
                <a:pPr algn="ctr"/>
                <a:r>
                  <a:rPr lang="zh-TW" altLang="en-US" dirty="0">
                    <a:latin typeface="微軟正黑體" pitchFamily="34" charset="-120"/>
                    <a:ea typeface="全真中黑體" panose="02010609000101010101" pitchFamily="49" charset="-120"/>
                  </a:rPr>
                  <a:t>按下</a:t>
                </a:r>
                <a:r>
                  <a:rPr lang="zh-TW" altLang="en-US" dirty="0" smtClean="0">
                    <a:latin typeface="微軟正黑體" pitchFamily="34" charset="-120"/>
                    <a:ea typeface="全真中黑體" panose="02010609000101010101" pitchFamily="49" charset="-120"/>
                  </a:rPr>
                  <a:t>預訂書本</a:t>
                </a:r>
              </a:p>
            </p:txBody>
          </p:sp>
          <p:pic>
            <p:nvPicPr>
              <p:cNvPr id="54" name="Picture 12" descr="C:\Documents and Settings\work\桌面\火箭.png"/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 rot="19260209">
                <a:off x="1239550" y="4285939"/>
                <a:ext cx="776090" cy="1471337"/>
              </a:xfrm>
              <a:prstGeom prst="rect">
                <a:avLst/>
              </a:prstGeom>
              <a:noFill/>
            </p:spPr>
          </p:pic>
          <p:sp>
            <p:nvSpPr>
              <p:cNvPr id="56" name="文字方塊 55"/>
              <p:cNvSpPr txBox="1"/>
              <p:nvPr/>
            </p:nvSpPr>
            <p:spPr>
              <a:xfrm>
                <a:off x="2123728" y="5703639"/>
                <a:ext cx="10081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dirty="0" smtClean="0"/>
                  <a:t>+10</a:t>
                </a:r>
                <a:endParaRPr lang="zh-TW" altLang="en-US" dirty="0"/>
              </a:p>
            </p:txBody>
          </p:sp>
          <p:pic>
            <p:nvPicPr>
              <p:cNvPr id="57" name="Picture 11" descr="C:\Documents and Settings\work\桌面\錢.png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7784" y="5703639"/>
                <a:ext cx="400819" cy="400819"/>
              </a:xfrm>
              <a:prstGeom prst="rect">
                <a:avLst/>
              </a:prstGeom>
              <a:noFill/>
            </p:spPr>
          </p:pic>
          <p:sp>
            <p:nvSpPr>
              <p:cNvPr id="26" name="文字方塊 25"/>
              <p:cNvSpPr txBox="1"/>
              <p:nvPr/>
            </p:nvSpPr>
            <p:spPr>
              <a:xfrm>
                <a:off x="683568" y="6281444"/>
                <a:ext cx="22322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dirty="0" smtClean="0">
                    <a:latin typeface="微軟正黑體" pitchFamily="34" charset="-120"/>
                    <a:ea typeface="全真中黑體" panose="02010609000101010101" pitchFamily="49" charset="-120"/>
                  </a:rPr>
                  <a:t>搭火箭到</a:t>
                </a:r>
                <a:endParaRPr lang="en-US" altLang="zh-TW" dirty="0" smtClean="0">
                  <a:latin typeface="微軟正黑體" pitchFamily="34" charset="-120"/>
                  <a:ea typeface="全真中黑體" panose="02010609000101010101" pitchFamily="49" charset="-120"/>
                </a:endParaRPr>
              </a:p>
              <a:p>
                <a:pPr algn="ctr"/>
                <a:r>
                  <a:rPr lang="zh-TW" altLang="en-US" dirty="0">
                    <a:latin typeface="微軟正黑體" pitchFamily="34" charset="-120"/>
                    <a:ea typeface="全真中黑體" panose="02010609000101010101" pitchFamily="49" charset="-120"/>
                  </a:rPr>
                  <a:t>同學</a:t>
                </a:r>
                <a:r>
                  <a:rPr lang="zh-TW" altLang="en-US" dirty="0" smtClean="0">
                    <a:latin typeface="微軟正黑體" pitchFamily="34" charset="-120"/>
                    <a:ea typeface="全真中黑體" panose="02010609000101010101" pitchFamily="49" charset="-120"/>
                  </a:rPr>
                  <a:t>的書店</a:t>
                </a:r>
              </a:p>
            </p:txBody>
          </p:sp>
          <p:sp>
            <p:nvSpPr>
              <p:cNvPr id="59" name="文字方塊 58"/>
              <p:cNvSpPr txBox="1"/>
              <p:nvPr/>
            </p:nvSpPr>
            <p:spPr>
              <a:xfrm>
                <a:off x="962075" y="5731093"/>
                <a:ext cx="195374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dirty="0" smtClean="0">
                    <a:latin typeface="微軟正黑體" pitchFamily="34" charset="-120"/>
                    <a:ea typeface="微軟正黑體" pitchFamily="34" charset="-120"/>
                  </a:rPr>
                  <a:t>每天前五次</a:t>
                </a:r>
              </a:p>
            </p:txBody>
          </p:sp>
          <p:pic>
            <p:nvPicPr>
              <p:cNvPr id="1038" name="Picture 14" descr="C:\Documents and Settings\work\桌面\預定書籍.pn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3798044" y="4837782"/>
                <a:ext cx="1544216" cy="1081881"/>
              </a:xfrm>
              <a:prstGeom prst="rect">
                <a:avLst/>
              </a:prstGeom>
              <a:noFill/>
            </p:spPr>
          </p:pic>
          <p:pic>
            <p:nvPicPr>
              <p:cNvPr id="72" name="Picture 2" descr="D:\u13384246.jp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1928" y="4242281"/>
                <a:ext cx="864096" cy="998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3" name="Picture 2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7878823" y="4531167"/>
                <a:ext cx="1162050" cy="514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4" name="文字方塊 73"/>
              <p:cNvSpPr txBox="1"/>
              <p:nvPr/>
            </p:nvSpPr>
            <p:spPr>
              <a:xfrm>
                <a:off x="6732240" y="6281444"/>
                <a:ext cx="24482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dirty="0" smtClean="0">
                    <a:latin typeface="微軟正黑體" pitchFamily="34" charset="-120"/>
                    <a:ea typeface="全真中黑體" panose="02010609000101010101" pitchFamily="49" charset="-120"/>
                  </a:rPr>
                  <a:t>去書櫃找出這本書閱讀並且登記</a:t>
                </a:r>
              </a:p>
            </p:txBody>
          </p:sp>
          <p:sp>
            <p:nvSpPr>
              <p:cNvPr id="75" name="文字方塊 74"/>
              <p:cNvSpPr txBox="1"/>
              <p:nvPr/>
            </p:nvSpPr>
            <p:spPr>
              <a:xfrm>
                <a:off x="7264558" y="4676185"/>
                <a:ext cx="5870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800" dirty="0" smtClean="0"/>
                  <a:t>+</a:t>
                </a:r>
                <a:endParaRPr lang="zh-TW" altLang="en-US" sz="2800" dirty="0" smtClean="0"/>
              </a:p>
            </p:txBody>
          </p:sp>
          <p:grpSp>
            <p:nvGrpSpPr>
              <p:cNvPr id="6" name="群組 77"/>
              <p:cNvGrpSpPr/>
              <p:nvPr/>
            </p:nvGrpSpPr>
            <p:grpSpPr>
              <a:xfrm>
                <a:off x="6876256" y="5415607"/>
                <a:ext cx="1254595" cy="508600"/>
                <a:chOff x="7324590" y="4695527"/>
                <a:chExt cx="1254595" cy="508600"/>
              </a:xfrm>
            </p:grpSpPr>
            <p:sp>
              <p:nvSpPr>
                <p:cNvPr id="76" name="文字方塊 75"/>
                <p:cNvSpPr txBox="1"/>
                <p:nvPr/>
              </p:nvSpPr>
              <p:spPr>
                <a:xfrm>
                  <a:off x="7324590" y="4742462"/>
                  <a:ext cx="115212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sz="2400" dirty="0" smtClean="0"/>
                    <a:t>+100</a:t>
                  </a:r>
                  <a:endParaRPr lang="zh-TW" altLang="en-US" sz="2400" dirty="0"/>
                </a:p>
              </p:txBody>
            </p:sp>
            <p:pic>
              <p:nvPicPr>
                <p:cNvPr id="77" name="Picture 11" descr="C:\Documents and Settings\work\桌面\錢.png"/>
                <p:cNvPicPr>
                  <a:picLocks noChangeAspect="1" noChangeArrowheads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75129" y="4695527"/>
                  <a:ext cx="504056" cy="504056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83" name="向右箭號 82"/>
            <p:cNvSpPr/>
            <p:nvPr/>
          </p:nvSpPr>
          <p:spPr>
            <a:xfrm>
              <a:off x="2808313" y="5157192"/>
              <a:ext cx="576064" cy="504056"/>
            </a:xfrm>
            <a:prstGeom prst="rightArrow">
              <a:avLst/>
            </a:prstGeom>
            <a:solidFill>
              <a:srgbClr val="FF3300"/>
            </a:solidFill>
            <a:ln>
              <a:solidFill>
                <a:srgbClr val="FF33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7" name="文字方塊 46"/>
          <p:cNvSpPr txBox="1"/>
          <p:nvPr/>
        </p:nvSpPr>
        <p:spPr>
          <a:xfrm>
            <a:off x="2627784" y="1916832"/>
            <a:ext cx="5112568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全真中黑體" panose="02010609000101010101" pitchFamily="49" charset="-120"/>
              </a:rPr>
              <a:t>時常拜訪朋友的書店</a:t>
            </a:r>
            <a:endParaRPr lang="en-US" altLang="zh-TW" sz="2800" b="1" dirty="0" smtClean="0">
              <a:solidFill>
                <a:srgbClr val="002060"/>
              </a:solidFill>
              <a:latin typeface="微軟正黑體" pitchFamily="34" charset="-120"/>
              <a:ea typeface="全真中黑體" panose="02010609000101010101" pitchFamily="49" charset="-120"/>
            </a:endParaRPr>
          </a:p>
          <a:p>
            <a:pPr>
              <a:lnSpc>
                <a:spcPct val="120000"/>
              </a:lnSpc>
              <a:buFont typeface="Arial" pitchFamily="34" charset="0"/>
              <a:buChar char="•"/>
            </a:pPr>
            <a:r>
              <a:rPr lang="zh-TW" altLang="en-US" sz="2800" b="1" dirty="0" smtClean="0">
                <a:solidFill>
                  <a:srgbClr val="002060"/>
                </a:solidFill>
                <a:latin typeface="微軟正黑體" pitchFamily="34" charset="-120"/>
                <a:ea typeface="全真中黑體" panose="02010609000101010101" pitchFamily="49" charset="-120"/>
              </a:rPr>
              <a:t> 接受朋友的推薦並閱讀</a:t>
            </a:r>
          </a:p>
          <a:p>
            <a:endParaRPr lang="zh-TW" altLang="en-US" sz="2800" dirty="0">
              <a:ea typeface="全真中黑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54</a:t>
            </a:fld>
            <a:endParaRPr lang="zh-TW" altLang="en-US" dirty="0"/>
          </a:p>
        </p:txBody>
      </p:sp>
      <p:sp>
        <p:nvSpPr>
          <p:cNvPr id="28" name="圓角矩形 27"/>
          <p:cNvSpPr/>
          <p:nvPr/>
        </p:nvSpPr>
        <p:spPr>
          <a:xfrm>
            <a:off x="1907703" y="394587"/>
            <a:ext cx="4939977" cy="730157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獲得葵</a:t>
            </a: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幣：獲利方式</a:t>
            </a:r>
            <a:r>
              <a:rPr lang="en-US" altLang="zh-TW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(2)</a:t>
            </a:r>
            <a:endParaRPr lang="zh-TW" altLang="en-US" sz="32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2483768" y="1844824"/>
            <a:ext cx="3816424" cy="1368152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latin typeface="Adobe 楷体 Std R" pitchFamily="18" charset="-128"/>
                <a:ea typeface="Adobe 楷体 Std R" pitchFamily="18" charset="-128"/>
              </a:rPr>
              <a:t>獲利與消費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2771800" y="2996952"/>
            <a:ext cx="3384376" cy="936104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b="1" dirty="0">
                <a:latin typeface="Adobe 楷体 Std R" pitchFamily="18" charset="-128"/>
                <a:ea typeface="Adobe 楷体 Std R" pitchFamily="18" charset="-128"/>
              </a:rPr>
              <a:t>購買物品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31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user\Desktop\forum_img\15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6" y="1147518"/>
            <a:ext cx="5256584" cy="25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聊書PPT\images\12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966" y="3673408"/>
            <a:ext cx="5289425" cy="253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向下箭號 7"/>
          <p:cNvSpPr/>
          <p:nvPr/>
        </p:nvSpPr>
        <p:spPr>
          <a:xfrm rot="3610564">
            <a:off x="5382100" y="1912233"/>
            <a:ext cx="475430" cy="1461944"/>
          </a:xfrm>
          <a:prstGeom prst="downArrow">
            <a:avLst/>
          </a:prstGeom>
          <a:solidFill>
            <a:srgbClr val="FFCCFF"/>
          </a:solidFill>
          <a:ln w="38100"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n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372200" y="1556792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點選進商場</a:t>
            </a:r>
            <a:endParaRPr lang="en-US" altLang="zh-TW" sz="2800" b="1" dirty="0" smtClean="0">
              <a:solidFill>
                <a:schemeClr val="tx2">
                  <a:lumMod val="90000"/>
                  <a:lumOff val="10000"/>
                </a:schemeClr>
              </a:solidFill>
              <a:latin typeface="+mn-ea"/>
              <a:ea typeface="全真中黑體" panose="02010609000101010101" pitchFamily="49" charset="-120"/>
              <a:cs typeface="+mj-cs"/>
            </a:endParaRPr>
          </a:p>
          <a:p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進入商場</a:t>
            </a:r>
            <a:endParaRPr lang="en-US" altLang="zh-TW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j-cs"/>
            </a:endParaRPr>
          </a:p>
        </p:txBody>
      </p:sp>
      <p:sp>
        <p:nvSpPr>
          <p:cNvPr id="2" name="圓角矩形 1"/>
          <p:cNvSpPr/>
          <p:nvPr/>
        </p:nvSpPr>
        <p:spPr>
          <a:xfrm>
            <a:off x="3347864" y="2708920"/>
            <a:ext cx="504056" cy="5203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634360" y="4941166"/>
            <a:ext cx="2077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商場內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琳瑯滿目的商品</a:t>
            </a:r>
            <a:endParaRPr lang="en-US" altLang="zh-TW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全真中黑體" panose="02010609000101010101" pitchFamily="49" charset="-120"/>
              <a:cs typeface="+mj-cs"/>
            </a:endParaRPr>
          </a:p>
        </p:txBody>
      </p:sp>
      <p:sp>
        <p:nvSpPr>
          <p:cNvPr id="14" name="向下箭號 13"/>
          <p:cNvSpPr/>
          <p:nvPr/>
        </p:nvSpPr>
        <p:spPr>
          <a:xfrm rot="16200000">
            <a:off x="2809919" y="5082215"/>
            <a:ext cx="475430" cy="672012"/>
          </a:xfrm>
          <a:prstGeom prst="downArrow">
            <a:avLst/>
          </a:prstGeom>
          <a:solidFill>
            <a:srgbClr val="FFCCFF"/>
          </a:solidFill>
          <a:ln w="38100"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n-ea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44204">
            <a:off x="4314550" y="3205413"/>
            <a:ext cx="576000" cy="576000"/>
          </a:xfrm>
          <a:prstGeom prst="rect">
            <a:avLst/>
          </a:prstGeom>
        </p:spPr>
      </p:pic>
      <p:sp>
        <p:nvSpPr>
          <p:cNvPr id="16" name="圓角矩形 15"/>
          <p:cNvSpPr/>
          <p:nvPr/>
        </p:nvSpPr>
        <p:spPr>
          <a:xfrm>
            <a:off x="2411760" y="250570"/>
            <a:ext cx="4381579" cy="730157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購買</a:t>
            </a: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物品</a:t>
            </a:r>
            <a:r>
              <a:rPr lang="en-US" altLang="zh-TW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(1)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進入商店</a:t>
            </a:r>
            <a:endParaRPr lang="zh-TW" altLang="en-US" sz="28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56</a:t>
            </a:fld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2555776" y="6165304"/>
            <a:ext cx="1440160" cy="522478"/>
          </a:xfrm>
          <a:prstGeom prst="rect">
            <a:avLst/>
          </a:prstGeom>
          <a:solidFill>
            <a:srgbClr val="0070C0"/>
          </a:soli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+mn-ea"/>
              </a:rPr>
              <a:t>商店</a:t>
            </a:r>
            <a:endParaRPr lang="en-US" altLang="zh-TW" sz="2800" b="1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1543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聊書PPT\images\55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41944"/>
            <a:ext cx="671421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683568" y="5642084"/>
            <a:ext cx="809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點選想要購買的商品圖示，按下</a:t>
            </a:r>
            <a:r>
              <a:rPr lang="en-US" altLang="zh-TW" sz="2800" b="1" dirty="0" smtClean="0">
                <a:solidFill>
                  <a:schemeClr val="bg2">
                    <a:lumMod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【</a:t>
            </a:r>
            <a:r>
              <a:rPr lang="zh-TW" altLang="en-US" sz="2800" b="1" dirty="0" smtClean="0">
                <a:solidFill>
                  <a:schemeClr val="bg2">
                    <a:lumMod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○</a:t>
            </a:r>
            <a:r>
              <a:rPr lang="en-US" altLang="zh-TW" sz="2800" b="1" dirty="0" smtClean="0">
                <a:solidFill>
                  <a:schemeClr val="bg2">
                    <a:lumMod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】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全真中黑體" panose="02010609000101010101" pitchFamily="49" charset="-120"/>
                <a:cs typeface="+mj-cs"/>
              </a:rPr>
              <a:t>即購買完成</a:t>
            </a: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j-cs"/>
              </a:rPr>
              <a:t>。</a:t>
            </a:r>
            <a:endParaRPr lang="en-US" altLang="zh-TW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j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856984" y="6330220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57</a:t>
            </a:fld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971600" y="116633"/>
            <a:ext cx="7200800" cy="115212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購買</a:t>
            </a: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物品</a:t>
            </a:r>
            <a:r>
              <a:rPr lang="en-US" altLang="zh-TW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(2)</a:t>
            </a: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選擇並購買喜歡的裝飾品</a:t>
            </a:r>
            <a:endParaRPr lang="zh-TW" altLang="en-US" sz="28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67544" y="4895167"/>
            <a:ext cx="1296144" cy="522478"/>
          </a:xfrm>
          <a:prstGeom prst="rect">
            <a:avLst/>
          </a:prstGeom>
          <a:solidFill>
            <a:srgbClr val="0070C0"/>
          </a:soli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b="1" dirty="0" smtClean="0">
                <a:latin typeface="+mn-ea"/>
              </a:rPr>
              <a:t>購買</a:t>
            </a:r>
            <a:endParaRPr lang="en-US" altLang="zh-TW" sz="2800" b="1" dirty="0" smtClean="0">
              <a:latin typeface="+mn-ea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3587832" y="4343796"/>
            <a:ext cx="912160" cy="8133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044204">
            <a:off x="4165096" y="4822296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0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2483768" y="2132856"/>
            <a:ext cx="3816424" cy="1368152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>
                <a:latin typeface="Adobe 楷体 Std R" pitchFamily="18" charset="-128"/>
                <a:ea typeface="Adobe 楷体 Std R" pitchFamily="18" charset="-128"/>
              </a:rPr>
              <a:t>排行榜</a:t>
            </a:r>
            <a:endParaRPr lang="zh-TW" altLang="en-US" sz="4800" b="1" dirty="0">
              <a:latin typeface="Adobe 楷体 Std R" pitchFamily="18" charset="-128"/>
              <a:ea typeface="Adobe 楷体 Std R" pitchFamily="18" charset="-128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2771800" y="3284984"/>
            <a:ext cx="3384376" cy="936104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b="1" dirty="0">
                <a:latin typeface="Adobe 楷体 Std R" pitchFamily="18" charset="-128"/>
                <a:ea typeface="Adobe 楷体 Std R" pitchFamily="18" charset="-128"/>
              </a:rPr>
              <a:t>觀看熱門資訊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543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59</a:t>
            </a:fld>
            <a:endParaRPr lang="zh-TW" altLang="en-US" dirty="0"/>
          </a:p>
        </p:txBody>
      </p:sp>
      <p:sp>
        <p:nvSpPr>
          <p:cNvPr id="14" name="圓角矩形 13"/>
          <p:cNvSpPr/>
          <p:nvPr/>
        </p:nvSpPr>
        <p:spPr>
          <a:xfrm>
            <a:off x="2195736" y="404664"/>
            <a:ext cx="5184576" cy="730157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排行榜</a:t>
            </a: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：觀看熱門資訊</a:t>
            </a:r>
            <a:endParaRPr lang="zh-TW" altLang="en-US" sz="32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55" y="1235815"/>
            <a:ext cx="4297409" cy="206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圓角矩形 9"/>
          <p:cNvSpPr/>
          <p:nvPr/>
        </p:nvSpPr>
        <p:spPr>
          <a:xfrm>
            <a:off x="3177632" y="1197156"/>
            <a:ext cx="811111" cy="63792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4788024" y="1197156"/>
            <a:ext cx="2304256" cy="637929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chemeClr val="tx1"/>
                </a:solidFill>
                <a:latin typeface="Adobe 楷体 Std R" pitchFamily="18" charset="-128"/>
                <a:ea typeface="全真中黑體" panose="02010609000101010101" pitchFamily="49" charset="-120"/>
              </a:rPr>
              <a:t>點選進入通訊所</a:t>
            </a:r>
            <a:endParaRPr lang="en-US" altLang="zh-TW" dirty="0" smtClean="0">
              <a:solidFill>
                <a:schemeClr val="tx1"/>
              </a:solidFill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15" name="向左箭號 14"/>
          <p:cNvSpPr/>
          <p:nvPr/>
        </p:nvSpPr>
        <p:spPr>
          <a:xfrm>
            <a:off x="3983547" y="1336100"/>
            <a:ext cx="813957" cy="360039"/>
          </a:xfrm>
          <a:prstGeom prst="leftArrow">
            <a:avLst/>
          </a:prstGeom>
          <a:solidFill>
            <a:srgbClr val="FFCCFF"/>
          </a:solidFill>
          <a:ln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 b="1" dirty="0">
              <a:latin typeface="+mj-ea"/>
              <a:ea typeface="全真中黑體" panose="02010609000101010101" pitchFamily="49" charset="-12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15" y="3429000"/>
            <a:ext cx="4323449" cy="207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908" y="3429000"/>
            <a:ext cx="4323450" cy="207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827584" y="5661248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選擇想要觀看的排行內容進行觀看，點及姓名則可拜訪別人的星球</a:t>
            </a:r>
            <a:endParaRPr lang="en-US" altLang="zh-TW" sz="2400" b="1" dirty="0" smtClean="0">
              <a:solidFill>
                <a:prstClr val="black">
                  <a:lumMod val="75000"/>
                  <a:lumOff val="25000"/>
                </a:prstClr>
              </a:solidFill>
              <a:latin typeface="標楷體" pitchFamily="65" charset="-120"/>
              <a:ea typeface="全真中黑體" panose="02010609000101010101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468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圓角矩形 5"/>
          <p:cNvSpPr/>
          <p:nvPr/>
        </p:nvSpPr>
        <p:spPr>
          <a:xfrm>
            <a:off x="527274" y="1911077"/>
            <a:ext cx="2664296" cy="968414"/>
          </a:xfrm>
          <a:prstGeom prst="roundRect">
            <a:avLst/>
          </a:prstGeom>
          <a:solidFill>
            <a:srgbClr val="0070C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楷体 Std R" pitchFamily="18" charset="-128"/>
                <a:ea typeface="全真中黑體" panose="02010609000101010101" pitchFamily="49" charset="-120"/>
              </a:rPr>
              <a:t>閱讀登記</a:t>
            </a:r>
            <a:endParaRPr lang="zh-TW" altLang="en-US" sz="3200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27274" y="3465065"/>
            <a:ext cx="2664296" cy="1044055"/>
          </a:xfrm>
          <a:prstGeom prst="roundRect">
            <a:avLst/>
          </a:prstGeom>
          <a:solidFill>
            <a:srgbClr val="0070C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Adobe 楷体 Std R" pitchFamily="18" charset="-128"/>
                <a:ea typeface="全真中黑體" panose="02010609000101010101" pitchFamily="49" charset="-120"/>
              </a:rPr>
              <a:t>書籍推薦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3923928" y="1484784"/>
            <a:ext cx="4896544" cy="1569660"/>
          </a:xfrm>
          <a:prstGeom prst="rect">
            <a:avLst/>
          </a:prstGeom>
          <a:noFill/>
          <a:ln w="28575">
            <a:solidFill>
              <a:srgbClr val="9DC1F5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◎學生挑選想看的書籍並看完後，進入閱讀登記系統，</a:t>
            </a:r>
            <a:endParaRPr lang="en-US" altLang="zh-TW" sz="1600" b="1" dirty="0" smtClean="0">
              <a:latin typeface="標楷體" panose="03000509000000000000" pitchFamily="65" charset="-120"/>
              <a:ea typeface="全真中黑體" panose="02010609000101010101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輸入自己閱讀的書本之條碼。</a:t>
            </a:r>
            <a:endParaRPr lang="en-US" altLang="zh-TW" sz="1600" b="1" dirty="0" smtClean="0">
              <a:latin typeface="標楷體" panose="03000509000000000000" pitchFamily="65" charset="-120"/>
              <a:ea typeface="全真中黑體" panose="02010609000101010101" pitchFamily="49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◎登記完書後，學生</a:t>
            </a:r>
            <a:r>
              <a:rPr lang="zh-TW" altLang="en-US" sz="1600" b="1" dirty="0">
                <a:latin typeface="標楷體" panose="03000509000000000000" pitchFamily="65" charset="-120"/>
                <a:ea typeface="全真中黑體" panose="02010609000101010101" pitchFamily="49" charset="-120"/>
              </a:rPr>
              <a:t>到</a:t>
            </a:r>
            <a:r>
              <a:rPr lang="zh-TW" altLang="en-US" sz="1600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自己的書店裡進貨，並依據自己的閱讀狀況回答問題。</a:t>
            </a:r>
            <a:endParaRPr lang="en-US" altLang="zh-TW" sz="1600" b="1" dirty="0" smtClean="0">
              <a:latin typeface="標楷體" panose="03000509000000000000" pitchFamily="65" charset="-120"/>
              <a:ea typeface="全真中黑體" panose="02010609000101010101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923928" y="3645024"/>
            <a:ext cx="4896544" cy="830997"/>
          </a:xfrm>
          <a:prstGeom prst="rect">
            <a:avLst/>
          </a:prstGeom>
          <a:noFill/>
          <a:ln w="28575">
            <a:solidFill>
              <a:srgbClr val="9DC1F5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 smtClean="0">
                <a:ea typeface="全真中黑體" panose="02010609000101010101" pitchFamily="49" charset="-120"/>
              </a:rPr>
              <a:t>◎</a:t>
            </a:r>
            <a:r>
              <a:rPr lang="zh-TW" altLang="en-US" sz="1600" b="1" dirty="0">
                <a:latin typeface="標楷體" panose="03000509000000000000" pitchFamily="65" charset="-120"/>
                <a:ea typeface="全真中黑體" panose="02010609000101010101" pitchFamily="49" charset="-120"/>
              </a:rPr>
              <a:t>學生閱讀完書籍，可針對書籍內容進行四種推薦方式：「評星」、「繪圖」、「文字」、「錄音」。</a:t>
            </a:r>
            <a:endParaRPr lang="en-US" altLang="zh-TW" sz="1600" b="1" dirty="0">
              <a:latin typeface="標楷體" panose="03000509000000000000" pitchFamily="65" charset="-120"/>
              <a:ea typeface="全真中黑體" panose="02010609000101010101" pitchFamily="49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557028" y="4941168"/>
            <a:ext cx="2664296" cy="1080120"/>
          </a:xfrm>
          <a:prstGeom prst="roundRect">
            <a:avLst/>
          </a:prstGeom>
          <a:solidFill>
            <a:srgbClr val="0070C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Adobe 楷体 Std R" pitchFamily="18" charset="-128"/>
                <a:ea typeface="全真中黑體" panose="02010609000101010101" pitchFamily="49" charset="-120"/>
              </a:rPr>
              <a:t>互動分享</a:t>
            </a:r>
          </a:p>
        </p:txBody>
      </p:sp>
      <p:sp>
        <p:nvSpPr>
          <p:cNvPr id="49" name="圓角矩形 48"/>
          <p:cNvSpPr/>
          <p:nvPr/>
        </p:nvSpPr>
        <p:spPr>
          <a:xfrm>
            <a:off x="2267744" y="260648"/>
            <a:ext cx="5328592" cy="93610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功能介紹與使用流程 </a:t>
            </a:r>
            <a:r>
              <a:rPr lang="en-US" altLang="zh-TW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(</a:t>
            </a:r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一</a:t>
            </a:r>
            <a:r>
              <a:rPr lang="en-US" altLang="zh-TW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)</a:t>
            </a:r>
            <a:endParaRPr lang="zh-TW" altLang="en-US" sz="3600" b="1" dirty="0"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6</a:t>
            </a:fld>
            <a:endParaRPr lang="zh-TW" altLang="en-US"/>
          </a:p>
        </p:txBody>
      </p:sp>
      <p:sp>
        <p:nvSpPr>
          <p:cNvPr id="25" name="文字方塊 24"/>
          <p:cNvSpPr txBox="1"/>
          <p:nvPr/>
        </p:nvSpPr>
        <p:spPr>
          <a:xfrm>
            <a:off x="3802484" y="4869160"/>
            <a:ext cx="5017988" cy="1200329"/>
          </a:xfrm>
          <a:prstGeom prst="rect">
            <a:avLst/>
          </a:prstGeom>
          <a:noFill/>
          <a:ln w="28575">
            <a:solidFill>
              <a:srgbClr val="9DC1F5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>
                <a:latin typeface="標楷體" panose="03000509000000000000" pitchFamily="65" charset="-120"/>
                <a:ea typeface="全真中黑體" panose="02010609000101010101" pitchFamily="49" charset="-120"/>
              </a:rPr>
              <a:t>◎學生可以坐火箭到同學家，觀賞同儕書店裡所推薦的書籍，遇到自己喜歡的書，也可以直接訂閱；同樣的，同學也可以到自己的書店參觀</a:t>
            </a:r>
            <a:r>
              <a:rPr lang="zh-TW" altLang="en-US" sz="1600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。</a:t>
            </a:r>
            <a:r>
              <a:rPr lang="en-US" altLang="zh-TW" sz="1600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12</a:t>
            </a:r>
            <a:r>
              <a:rPr lang="zh-TW" altLang="en-US" sz="1600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 </a:t>
            </a:r>
            <a:r>
              <a:rPr lang="en-US" altLang="zh-TW" sz="1600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139</a:t>
            </a:r>
            <a:endParaRPr lang="en-US" altLang="zh-TW" sz="1600" b="1" dirty="0">
              <a:latin typeface="標楷體" panose="03000509000000000000" pitchFamily="65" charset="-120"/>
              <a:ea typeface="全真中黑體" panose="02010609000101010101" pitchFamily="49" charset="-120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3221324" y="2395284"/>
            <a:ext cx="7026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/>
          <p:cNvCxnSpPr/>
          <p:nvPr/>
        </p:nvCxnSpPr>
        <p:spPr>
          <a:xfrm>
            <a:off x="3203848" y="4005064"/>
            <a:ext cx="70260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>
            <a:off x="3221324" y="5445224"/>
            <a:ext cx="6131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78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2483768" y="2132856"/>
            <a:ext cx="3816424" cy="1368152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latin typeface="Adobe 楷体 Std R" pitchFamily="18" charset="-128"/>
                <a:ea typeface="Adobe 楷体 Std R" pitchFamily="18" charset="-128"/>
              </a:rPr>
              <a:t>獲利與消費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2771800" y="3284984"/>
            <a:ext cx="3384376" cy="936104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b="1" dirty="0" smtClean="0">
                <a:latin typeface="Adobe 楷体 Std R" pitchFamily="18" charset="-128"/>
                <a:ea typeface="Adobe 楷体 Std R" pitchFamily="18" charset="-128"/>
              </a:rPr>
              <a:t>書店裝飾</a:t>
            </a:r>
            <a:endParaRPr lang="zh-TW" altLang="en-US" sz="3600" b="1" dirty="0">
              <a:latin typeface="Adobe 楷体 Std R" pitchFamily="18" charset="-128"/>
              <a:ea typeface="Adobe 楷体 Std R" pitchFamily="18" charset="-128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41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forum_img\1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93096"/>
            <a:ext cx="4767263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user\Desktop\forum_img\15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" y="1320174"/>
            <a:ext cx="5472608" cy="262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6294579" y="2219523"/>
            <a:ext cx="267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選取</a:t>
            </a:r>
            <a:r>
              <a:rPr lang="zh-TW" altLang="en-US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箱子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圖示</a:t>
            </a:r>
            <a:r>
              <a:rPr lang="en-US" altLang="zh-TW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/>
            </a:r>
            <a:br>
              <a:rPr lang="en-US" altLang="zh-TW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</a:b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  <a:cs typeface="+mj-cs"/>
              </a:rPr>
              <a:t>開啟物品欄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標楷體" pitchFamily="65" charset="-120"/>
              <a:ea typeface="全真中黑體" panose="02010609000101010101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07505" y="4365104"/>
            <a:ext cx="7766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j-cs"/>
              </a:rPr>
              <a:t> </a:t>
            </a:r>
            <a:r>
              <a:rPr lang="zh-TW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j-cs"/>
              </a:rPr>
              <a:t>         </a:t>
            </a:r>
            <a:endParaRPr lang="en-US" altLang="zh-TW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j-cs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275856" y="6021288"/>
            <a:ext cx="5213942" cy="72007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向右箭號 2"/>
          <p:cNvSpPr/>
          <p:nvPr/>
        </p:nvSpPr>
        <p:spPr>
          <a:xfrm rot="1507229">
            <a:off x="2731204" y="5453386"/>
            <a:ext cx="835388" cy="673349"/>
          </a:xfrm>
          <a:prstGeom prst="rightArrow">
            <a:avLst/>
          </a:prstGeom>
          <a:solidFill>
            <a:srgbClr val="FFCCFF"/>
          </a:solidFill>
          <a:ln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n-ea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3923928" y="2924944"/>
            <a:ext cx="576064" cy="504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下箭號 15"/>
          <p:cNvSpPr/>
          <p:nvPr/>
        </p:nvSpPr>
        <p:spPr>
          <a:xfrm rot="3610564">
            <a:off x="4901129" y="2119773"/>
            <a:ext cx="406171" cy="1326089"/>
          </a:xfrm>
          <a:prstGeom prst="downArrow">
            <a:avLst/>
          </a:prstGeom>
          <a:solidFill>
            <a:srgbClr val="FFCCFF"/>
          </a:solidFill>
          <a:ln w="38100">
            <a:solidFill>
              <a:srgbClr val="FF33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n-ea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479852" y="5173345"/>
            <a:ext cx="2346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物品</a:t>
            </a:r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欄顯示所有已購買的物品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標楷體" pitchFamily="65" charset="-120"/>
              <a:ea typeface="全真中黑體" panose="02010609000101010101" pitchFamily="49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49012">
            <a:off x="4419282" y="3569289"/>
            <a:ext cx="540000" cy="540000"/>
          </a:xfrm>
          <a:prstGeom prst="rect">
            <a:avLst/>
          </a:prstGeom>
        </p:spPr>
      </p:pic>
      <p:sp>
        <p:nvSpPr>
          <p:cNvPr id="13" name="圓角矩形 12"/>
          <p:cNvSpPr/>
          <p:nvPr/>
        </p:nvSpPr>
        <p:spPr>
          <a:xfrm>
            <a:off x="2267743" y="188640"/>
            <a:ext cx="5606677" cy="101819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書店</a:t>
            </a: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裝飾：進入書店外園地</a:t>
            </a:r>
            <a:r>
              <a:rPr lang="en-US" altLang="zh-TW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(1)</a:t>
            </a:r>
            <a:endParaRPr lang="zh-TW" altLang="en-US" sz="32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10400" y="6376242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61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725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user\Desktop\forum_img\1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4" y="1268760"/>
            <a:ext cx="7181610" cy="36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1115616" y="5253007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「物品欄」中顯示所有已購買的物品。</a:t>
            </a:r>
            <a:endParaRPr lang="en-US" altLang="zh-TW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標楷體" pitchFamily="65" charset="-120"/>
              <a:ea typeface="全真中黑體" panose="02010609000101010101" pitchFamily="49" charset="-120"/>
            </a:endParaRPr>
          </a:p>
          <a:p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 拖拉物品到書店園地裡，可自由擺放物品位置。</a:t>
            </a:r>
          </a:p>
          <a:p>
            <a:r>
              <a:rPr lang="zh-TW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 完成擺設後，記得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再次點選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全真中黑體" panose="02010609000101010101" pitchFamily="49" charset="-120"/>
              </a:rPr>
              <a:t>箱子</a:t>
            </a: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圖示</a:t>
            </a:r>
            <a:endParaRPr lang="en-US" altLang="zh-TW" sz="2400" b="1" dirty="0">
              <a:solidFill>
                <a:schemeClr val="tx2">
                  <a:lumMod val="90000"/>
                  <a:lumOff val="10000"/>
                </a:schemeClr>
              </a:solidFill>
              <a:latin typeface="標楷體" pitchFamily="65" charset="-120"/>
              <a:ea typeface="全真中黑體" panose="02010609000101010101" pitchFamily="49" charset="-12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7016804" y="3396620"/>
            <a:ext cx="1296144" cy="10261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115616" y="4211319"/>
            <a:ext cx="864096" cy="80185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下箭號 12"/>
          <p:cNvSpPr/>
          <p:nvPr/>
        </p:nvSpPr>
        <p:spPr>
          <a:xfrm rot="13911330">
            <a:off x="2255324" y="3010391"/>
            <a:ext cx="456151" cy="1798573"/>
          </a:xfrm>
          <a:prstGeom prst="downArrow">
            <a:avLst/>
          </a:prstGeom>
          <a:solidFill>
            <a:srgbClr val="FFCCFF"/>
          </a:solidFill>
          <a:ln w="38100">
            <a:solidFill>
              <a:srgbClr val="FF00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n-ea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22130">
            <a:off x="8035152" y="4004681"/>
            <a:ext cx="739119" cy="739119"/>
          </a:xfrm>
          <a:prstGeom prst="rect">
            <a:avLst/>
          </a:prstGeom>
        </p:spPr>
      </p:pic>
      <p:sp>
        <p:nvSpPr>
          <p:cNvPr id="12" name="圓角矩形 11"/>
          <p:cNvSpPr/>
          <p:nvPr/>
        </p:nvSpPr>
        <p:spPr>
          <a:xfrm>
            <a:off x="2267744" y="250570"/>
            <a:ext cx="5184576" cy="730157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書店</a:t>
            </a: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裝飾：佈置書店園地</a:t>
            </a:r>
            <a:r>
              <a:rPr lang="en-US" altLang="zh-TW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(2)</a:t>
            </a:r>
            <a:endParaRPr lang="zh-TW" altLang="en-US" sz="32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62</a:t>
            </a:fld>
            <a:endParaRPr lang="zh-TW" altLang="en-US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11711">
            <a:off x="1461842" y="4527579"/>
            <a:ext cx="815275" cy="815275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11711">
            <a:off x="3294314" y="3262772"/>
            <a:ext cx="815275" cy="81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7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user\Desktop\forum_img\1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75" y="2204863"/>
            <a:ext cx="7646800" cy="369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zh-TW" altLang="en-US" sz="3200" b="1" dirty="0">
                <a:latin typeface="Adobe 楷体 Std R" pitchFamily="18" charset="-128"/>
                <a:ea typeface="全真特明體" panose="02010609000101010101" pitchFamily="49" charset="-120"/>
              </a:rPr>
              <a:t>佈置書店園地：賣出</a:t>
            </a:r>
            <a:r>
              <a:rPr lang="zh-TW" altLang="en-US" sz="3200" b="1" dirty="0" smtClean="0">
                <a:latin typeface="Adobe 楷体 Std R" pitchFamily="18" charset="-128"/>
                <a:ea typeface="全真特明體" panose="02010609000101010101" pitchFamily="49" charset="-120"/>
              </a:rPr>
              <a:t>物品</a:t>
            </a:r>
            <a:r>
              <a:rPr lang="en-US" altLang="zh-TW" sz="3200" b="1" dirty="0" smtClean="0">
                <a:latin typeface="Adobe 楷体 Std R" pitchFamily="18" charset="-128"/>
                <a:ea typeface="全真特明體" panose="02010609000101010101" pitchFamily="49" charset="-120"/>
              </a:rPr>
              <a:t>(1)</a:t>
            </a:r>
            <a:endParaRPr lang="zh-TW" altLang="en-US" sz="3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63</a:t>
            </a:fld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7658090" y="4986910"/>
            <a:ext cx="1080120" cy="102611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1979712" y="2663925"/>
            <a:ext cx="1450414" cy="181818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9"/>
          <p:cNvSpPr/>
          <p:nvPr/>
        </p:nvSpPr>
        <p:spPr>
          <a:xfrm rot="17382807">
            <a:off x="5475501" y="2026012"/>
            <a:ext cx="379821" cy="5063295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11660" y="1196752"/>
            <a:ext cx="6146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將裝飾品拖拉至回收</a:t>
            </a:r>
            <a:r>
              <a:rPr lang="zh-TW" altLang="en-US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桶，</a:t>
            </a:r>
            <a:r>
              <a:rPr lang="zh-TW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即可將物品賣出。</a:t>
            </a:r>
            <a:endParaRPr lang="en-US" altLang="zh-TW" sz="2400" b="1" dirty="0">
              <a:solidFill>
                <a:schemeClr val="tx2">
                  <a:lumMod val="90000"/>
                  <a:lumOff val="10000"/>
                </a:schemeClr>
              </a:solidFill>
              <a:latin typeface="標楷體" pitchFamily="65" charset="-120"/>
              <a:ea typeface="全真中黑體" panose="02010609000101010101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11711">
            <a:off x="7712288" y="3399547"/>
            <a:ext cx="815275" cy="81527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11711">
            <a:off x="8250723" y="5662440"/>
            <a:ext cx="815275" cy="81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7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聊書PPT\images\5425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94" y="1913837"/>
            <a:ext cx="7509717" cy="348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/>
          <p:cNvSpPr txBox="1"/>
          <p:nvPr/>
        </p:nvSpPr>
        <p:spPr>
          <a:xfrm>
            <a:off x="2364360" y="1340768"/>
            <a:ext cx="474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物品</a:t>
            </a:r>
            <a:r>
              <a:rPr lang="zh-TW" altLang="en-US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回收價格為原購價的</a:t>
            </a:r>
            <a:r>
              <a:rPr lang="en-US" altLang="zh-TW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1</a:t>
            </a:r>
            <a:r>
              <a:rPr lang="zh-TW" altLang="en-US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 </a:t>
            </a:r>
            <a:r>
              <a:rPr lang="en-US" altLang="zh-TW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/</a:t>
            </a:r>
            <a:r>
              <a:rPr lang="zh-TW" altLang="en-US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 </a:t>
            </a:r>
            <a:r>
              <a:rPr lang="en-US" altLang="zh-TW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5</a:t>
            </a:r>
            <a:r>
              <a:rPr lang="zh-TW" altLang="en-US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倍</a:t>
            </a:r>
            <a:endParaRPr lang="en-US" altLang="zh-TW" sz="2400" b="1" dirty="0" smtClean="0">
              <a:solidFill>
                <a:schemeClr val="tx2">
                  <a:lumMod val="90000"/>
                  <a:lumOff val="10000"/>
                </a:schemeClr>
              </a:solidFill>
              <a:latin typeface="標楷體" pitchFamily="65" charset="-120"/>
              <a:ea typeface="全真中黑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876256" y="6381328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64</a:t>
            </a:fld>
            <a:endParaRPr lang="zh-TW" altLang="en-US" dirty="0"/>
          </a:p>
        </p:txBody>
      </p:sp>
      <p:sp>
        <p:nvSpPr>
          <p:cNvPr id="14" name="圓角矩形 13"/>
          <p:cNvSpPr/>
          <p:nvPr/>
        </p:nvSpPr>
        <p:spPr>
          <a:xfrm>
            <a:off x="2195736" y="404664"/>
            <a:ext cx="5184576" cy="730157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佈置書店園地：賣出物品</a:t>
            </a:r>
            <a:r>
              <a:rPr lang="en-US" altLang="zh-TW" sz="32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(2)</a:t>
            </a:r>
            <a:endParaRPr lang="zh-TW" altLang="en-US" sz="32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1079612" y="5400761"/>
            <a:ext cx="2232248" cy="864096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點</a:t>
            </a:r>
            <a:r>
              <a:rPr lang="zh-TW" altLang="en-US" sz="2000" b="1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選</a:t>
            </a:r>
            <a:r>
              <a:rPr lang="zh-TW" altLang="en-US" sz="20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○</a:t>
            </a:r>
            <a:endParaRPr lang="en-US" altLang="zh-TW" sz="20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可將物品賣出</a:t>
            </a:r>
            <a:endParaRPr lang="zh-TW" altLang="en-US" sz="2000" dirty="0">
              <a:solidFill>
                <a:schemeClr val="tx2">
                  <a:lumMod val="90000"/>
                  <a:lumOff val="1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3059832" y="3780733"/>
            <a:ext cx="930151" cy="10261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11711">
            <a:off x="3687380" y="4671594"/>
            <a:ext cx="815275" cy="81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4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/>
        </p:nvSpPr>
        <p:spPr>
          <a:xfrm>
            <a:off x="2483768" y="2060848"/>
            <a:ext cx="3816424" cy="1368152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800" b="1" dirty="0" smtClean="0">
                <a:latin typeface="Adobe 楷体 Std R" pitchFamily="18" charset="-128"/>
                <a:ea typeface="Adobe 楷体 Std R" pitchFamily="18" charset="-128"/>
              </a:rPr>
              <a:t>個人化</a:t>
            </a:r>
            <a:endParaRPr lang="zh-TW" altLang="en-US" sz="4800" b="1" dirty="0">
              <a:latin typeface="Adobe 楷体 Std R" pitchFamily="18" charset="-128"/>
              <a:ea typeface="Adobe 楷体 Std R" pitchFamily="18" charset="-128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2771800" y="3284984"/>
            <a:ext cx="3384376" cy="936104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b="1" dirty="0">
                <a:latin typeface="Adobe 楷体 Std R" pitchFamily="18" charset="-128"/>
                <a:ea typeface="Adobe 楷体 Std R" pitchFamily="18" charset="-128"/>
              </a:rPr>
              <a:t>書店設定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123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聊書PPT\images\424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3" y="2460813"/>
            <a:ext cx="4419402" cy="26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聊書PPT\images\20321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53" y="2509227"/>
            <a:ext cx="4609148" cy="264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圓角矩形 7"/>
          <p:cNvSpPr/>
          <p:nvPr/>
        </p:nvSpPr>
        <p:spPr>
          <a:xfrm>
            <a:off x="-36512" y="3119958"/>
            <a:ext cx="728216" cy="28017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11711">
            <a:off x="503001" y="3103251"/>
            <a:ext cx="815275" cy="815275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781947" y="2285840"/>
            <a:ext cx="2945984" cy="784583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chemeClr val="tx1"/>
                </a:solidFill>
              </a:rPr>
              <a:t> </a:t>
            </a:r>
            <a:r>
              <a:rPr lang="zh-TW" altLang="en-US" sz="2400" b="1" dirty="0">
                <a:solidFill>
                  <a:schemeClr val="tx1"/>
                </a:solidFill>
                <a:latin typeface="標楷體" pitchFamily="65" charset="-120"/>
                <a:ea typeface="全真中黑體" panose="02010609000101010101" pitchFamily="49" charset="-120"/>
              </a:rPr>
              <a:t>點選</a:t>
            </a:r>
            <a:r>
              <a:rPr lang="zh-TW" altLang="en-US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「我的資料」</a:t>
            </a:r>
            <a:endParaRPr lang="zh-TW" altLang="en-US" sz="2400" dirty="0">
              <a:latin typeface="標楷體" pitchFamily="65" charset="-120"/>
              <a:ea typeface="全真中黑體" panose="02010609000101010101" pitchFamily="49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220072" y="3105679"/>
            <a:ext cx="2304256" cy="14769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圓角矩形 13"/>
          <p:cNvSpPr/>
          <p:nvPr/>
        </p:nvSpPr>
        <p:spPr>
          <a:xfrm>
            <a:off x="5652120" y="2204864"/>
            <a:ext cx="3040615" cy="864096"/>
          </a:xfrm>
          <a:prstGeom prst="roundRect">
            <a:avLst/>
          </a:prstGeom>
          <a:solidFill>
            <a:srgbClr val="FFCC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全真中黑體" panose="02010609000101010101" pitchFamily="49" charset="-120"/>
              </a:rPr>
              <a:t>在空格內</a:t>
            </a:r>
            <a:endParaRPr lang="en-US" altLang="zh-TW" sz="2400" b="1" dirty="0" smtClean="0">
              <a:solidFill>
                <a:schemeClr val="tx1"/>
              </a:solidFill>
              <a:latin typeface="標楷體" pitchFamily="65" charset="-120"/>
              <a:ea typeface="全真中黑體" panose="02010609000101010101" pitchFamily="49" charset="-120"/>
            </a:endParaRPr>
          </a:p>
          <a:p>
            <a:pPr algn="ctr"/>
            <a:r>
              <a:rPr lang="zh-TW" altLang="en-US" sz="2400" b="1" dirty="0" smtClean="0">
                <a:solidFill>
                  <a:schemeClr val="tx1"/>
                </a:solidFill>
                <a:latin typeface="標楷體" pitchFamily="65" charset="-120"/>
                <a:ea typeface="全真中黑體" panose="02010609000101010101" pitchFamily="49" charset="-120"/>
              </a:rPr>
              <a:t>輸入</a:t>
            </a:r>
            <a:r>
              <a:rPr lang="zh-TW" altLang="en-US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標楷體" pitchFamily="65" charset="-120"/>
                <a:ea typeface="全真中黑體" panose="02010609000101010101" pitchFamily="49" charset="-120"/>
              </a:rPr>
              <a:t>新密碼</a:t>
            </a:r>
            <a:endParaRPr lang="zh-TW" altLang="en-US" sz="2400" dirty="0">
              <a:solidFill>
                <a:schemeClr val="tx2">
                  <a:lumMod val="90000"/>
                  <a:lumOff val="10000"/>
                </a:schemeClr>
              </a:solidFill>
              <a:latin typeface="標楷體" pitchFamily="65" charset="-120"/>
              <a:ea typeface="全真中黑體" panose="02010609000101010101" pitchFamily="49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2411760" y="610611"/>
            <a:ext cx="4680520" cy="730157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3600" b="1" dirty="0" smtClean="0">
                <a:solidFill>
                  <a:schemeClr val="tx1"/>
                </a:solidFill>
                <a:latin typeface="Adobe 楷体 Std R" pitchFamily="18" charset="-128"/>
                <a:ea typeface="全真特明體" panose="02010609000101010101" pitchFamily="49" charset="-120"/>
              </a:rPr>
              <a:t>書店設定：密碼修改</a:t>
            </a:r>
            <a:endParaRPr lang="zh-TW" altLang="en-US" sz="3600" b="1" dirty="0">
              <a:solidFill>
                <a:schemeClr val="tx1"/>
              </a:solidFill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720385" y="6342771"/>
            <a:ext cx="2133600" cy="365125"/>
          </a:xfr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66</a:t>
            </a:fld>
            <a:endParaRPr lang="zh-TW" altLang="en-US" dirty="0"/>
          </a:p>
        </p:txBody>
      </p:sp>
      <p:sp>
        <p:nvSpPr>
          <p:cNvPr id="18" name="向右箭號 17"/>
          <p:cNvSpPr/>
          <p:nvPr/>
        </p:nvSpPr>
        <p:spPr>
          <a:xfrm>
            <a:off x="3598588" y="2940778"/>
            <a:ext cx="1525170" cy="8447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2000" dirty="0">
              <a:latin typeface="+mn-ea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40528" y="2350343"/>
            <a:ext cx="565015" cy="57792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/>
              <a:t>1</a:t>
            </a:r>
            <a:endParaRPr kumimoji="0" lang="zh-TW" altLang="en-US" sz="3200" b="1" dirty="0"/>
          </a:p>
        </p:txBody>
      </p:sp>
      <p:sp>
        <p:nvSpPr>
          <p:cNvPr id="20" name="橢圓 19"/>
          <p:cNvSpPr/>
          <p:nvPr/>
        </p:nvSpPr>
        <p:spPr>
          <a:xfrm>
            <a:off x="5310119" y="2312128"/>
            <a:ext cx="565015" cy="57792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 smtClean="0"/>
              <a:t>2</a:t>
            </a:r>
            <a:endParaRPr kumimoji="0"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264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矩形 7"/>
          <p:cNvSpPr/>
          <p:nvPr/>
        </p:nvSpPr>
        <p:spPr>
          <a:xfrm>
            <a:off x="541252" y="4948353"/>
            <a:ext cx="2664296" cy="1224136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Adobe 楷体 Std R" pitchFamily="18" charset="-128"/>
                <a:ea typeface="全真中黑體" panose="02010609000101010101" pitchFamily="49" charset="-120"/>
              </a:rPr>
              <a:t>個人化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3830216" y="2964990"/>
            <a:ext cx="4896544" cy="1585049"/>
          </a:xfrm>
          <a:prstGeom prst="rect">
            <a:avLst/>
          </a:prstGeom>
          <a:noFill/>
          <a:ln w="28575">
            <a:solidFill>
              <a:srgbClr val="9DC1F5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◎可藉由推薦、訂閱書籍</a:t>
            </a:r>
            <a:r>
              <a:rPr lang="zh-TW" altLang="en-US" b="1" dirty="0">
                <a:latin typeface="標楷體" panose="03000509000000000000" pitchFamily="65" charset="-120"/>
                <a:ea typeface="全真中黑體" panose="02010609000101010101" pitchFamily="49" charset="-120"/>
              </a:rPr>
              <a:t>、</a:t>
            </a:r>
            <a:r>
              <a:rPr lang="zh-TW" altLang="en-US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拜訪朋友</a:t>
            </a:r>
            <a:r>
              <a:rPr lang="en-US" altLang="zh-TW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….</a:t>
            </a:r>
            <a:r>
              <a:rPr lang="zh-TW" altLang="en-US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等方式獲得獎勵</a:t>
            </a:r>
            <a:r>
              <a:rPr lang="en-US" altLang="zh-TW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(</a:t>
            </a:r>
            <a:r>
              <a:rPr lang="zh-TW" altLang="en-US" b="1" dirty="0">
                <a:latin typeface="標楷體" panose="03000509000000000000" pitchFamily="65" charset="-120"/>
                <a:ea typeface="全真中黑體" panose="02010609000101010101" pitchFamily="49" charset="-120"/>
              </a:rPr>
              <a:t>葵幣</a:t>
            </a:r>
            <a:r>
              <a:rPr lang="en-US" altLang="zh-TW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)</a:t>
            </a:r>
            <a:r>
              <a:rPr lang="zh-TW" altLang="en-US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，也可以使用</a:t>
            </a:r>
            <a:r>
              <a:rPr lang="zh-TW" altLang="en-US" b="1" dirty="0">
                <a:latin typeface="標楷體" panose="03000509000000000000" pitchFamily="65" charset="-120"/>
                <a:ea typeface="全真中黑體" panose="02010609000101010101" pitchFamily="49" charset="-120"/>
              </a:rPr>
              <a:t>葵</a:t>
            </a:r>
            <a:r>
              <a:rPr lang="zh-TW" altLang="en-US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幣到商店購買物品，裝飾、佈置自己的書店園地。</a:t>
            </a:r>
            <a:endParaRPr lang="en-US" altLang="zh-TW" sz="1600" dirty="0"/>
          </a:p>
          <a:p>
            <a:endParaRPr lang="en-US" altLang="zh-TW" sz="1600" dirty="0" smtClean="0"/>
          </a:p>
        </p:txBody>
      </p:sp>
      <p:sp>
        <p:nvSpPr>
          <p:cNvPr id="45" name="圓角矩形 44"/>
          <p:cNvSpPr/>
          <p:nvPr/>
        </p:nvSpPr>
        <p:spPr>
          <a:xfrm>
            <a:off x="539552" y="3273925"/>
            <a:ext cx="2664296" cy="1151200"/>
          </a:xfrm>
          <a:prstGeom prst="roundRect">
            <a:avLst/>
          </a:prstGeom>
          <a:solidFill>
            <a:srgbClr val="0070C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>
                <a:latin typeface="Adobe 楷体 Std R" pitchFamily="18" charset="-128"/>
                <a:ea typeface="全真中黑體" panose="02010609000101010101" pitchFamily="49" charset="-120"/>
              </a:rPr>
              <a:t>獲利</a:t>
            </a:r>
            <a:r>
              <a:rPr lang="zh-TW" altLang="en-US" sz="3200" dirty="0">
                <a:latin typeface="Adobe 楷体 Std R" pitchFamily="18" charset="-128"/>
                <a:ea typeface="全真中黑體" panose="02010609000101010101" pitchFamily="49" charset="-120"/>
              </a:rPr>
              <a:t>與消費</a:t>
            </a:r>
          </a:p>
        </p:txBody>
      </p:sp>
      <p:sp>
        <p:nvSpPr>
          <p:cNvPr id="47" name="文字方塊 46"/>
          <p:cNvSpPr txBox="1"/>
          <p:nvPr/>
        </p:nvSpPr>
        <p:spPr>
          <a:xfrm>
            <a:off x="3851920" y="4700367"/>
            <a:ext cx="4896544" cy="1752969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latin typeface="標楷體" panose="03000509000000000000" pitchFamily="65" charset="-120"/>
                <a:ea typeface="全真中黑體" panose="02010609000101010101" pitchFamily="49" charset="-120"/>
              </a:rPr>
              <a:t>◎學生能夠自行修改密碼、設定星球的樣貌，以及上傳自己的大頭貼照片。此外，學生也可以設定書店店員的招呼語，打造專屬於自己的個人化書店。</a:t>
            </a:r>
            <a:endParaRPr lang="en-US" altLang="zh-TW" b="1" dirty="0">
              <a:latin typeface="標楷體" panose="03000509000000000000" pitchFamily="65" charset="-120"/>
              <a:ea typeface="全真中黑體" panose="02010609000101010101" pitchFamily="49" charset="-120"/>
            </a:endParaRPr>
          </a:p>
          <a:p>
            <a:pPr>
              <a:lnSpc>
                <a:spcPct val="150000"/>
              </a:lnSpc>
            </a:pP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9" name="圓角矩形 48"/>
          <p:cNvSpPr/>
          <p:nvPr/>
        </p:nvSpPr>
        <p:spPr>
          <a:xfrm>
            <a:off x="1907704" y="332656"/>
            <a:ext cx="5328592" cy="936104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功能介紹與使用流程 </a:t>
            </a:r>
            <a:r>
              <a:rPr lang="en-US" altLang="zh-TW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(</a:t>
            </a:r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二</a:t>
            </a:r>
            <a:r>
              <a:rPr lang="en-US" altLang="zh-TW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)</a:t>
            </a:r>
            <a:endParaRPr lang="zh-TW" altLang="en-US" sz="3600" b="1" dirty="0"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7</a:t>
            </a:fld>
            <a:endParaRPr lang="zh-TW" altLang="en-US"/>
          </a:p>
        </p:txBody>
      </p:sp>
      <p:cxnSp>
        <p:nvCxnSpPr>
          <p:cNvPr id="5" name="直線接點 4"/>
          <p:cNvCxnSpPr/>
          <p:nvPr/>
        </p:nvCxnSpPr>
        <p:spPr>
          <a:xfrm>
            <a:off x="3205548" y="3849991"/>
            <a:ext cx="624668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3203848" y="5596424"/>
            <a:ext cx="624668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3866220" y="1310616"/>
            <a:ext cx="4896544" cy="1585049"/>
          </a:xfrm>
          <a:prstGeom prst="rect">
            <a:avLst/>
          </a:prstGeom>
          <a:noFill/>
          <a:ln w="28575">
            <a:solidFill>
              <a:srgbClr val="9DC1F5"/>
            </a:solidFill>
          </a:ln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◎每周每月都會統計學生的推薦點讚、星球點讚與書籍排行，供學生參考熱門的書籍與參觀做得不錯的推薦</a:t>
            </a:r>
            <a:r>
              <a:rPr lang="zh-TW" altLang="en-US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與佈置</a:t>
            </a:r>
            <a:r>
              <a:rPr lang="zh-TW" altLang="en-US" b="1" dirty="0" smtClean="0">
                <a:latin typeface="標楷體" panose="03000509000000000000" pitchFamily="65" charset="-120"/>
                <a:ea typeface="全真中黑體" panose="02010609000101010101" pitchFamily="49" charset="-120"/>
              </a:rPr>
              <a:t>。</a:t>
            </a:r>
            <a:endParaRPr lang="en-US" altLang="zh-TW" sz="1600" dirty="0"/>
          </a:p>
          <a:p>
            <a:endParaRPr lang="en-US" altLang="zh-TW" sz="1600" dirty="0" smtClean="0"/>
          </a:p>
        </p:txBody>
      </p:sp>
      <p:sp>
        <p:nvSpPr>
          <p:cNvPr id="11" name="圓角矩形 10"/>
          <p:cNvSpPr/>
          <p:nvPr/>
        </p:nvSpPr>
        <p:spPr>
          <a:xfrm>
            <a:off x="575556" y="1619551"/>
            <a:ext cx="2664296" cy="1151200"/>
          </a:xfrm>
          <a:prstGeom prst="roundRect">
            <a:avLst/>
          </a:prstGeom>
          <a:solidFill>
            <a:srgbClr val="0070C0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atin typeface="Adobe 楷体 Std R" pitchFamily="18" charset="-128"/>
                <a:ea typeface="全真中黑體" panose="02010609000101010101" pitchFamily="49" charset="-120"/>
              </a:rPr>
              <a:t>排行榜</a:t>
            </a:r>
          </a:p>
        </p:txBody>
      </p:sp>
      <p:cxnSp>
        <p:nvCxnSpPr>
          <p:cNvPr id="12" name="直線接點 11"/>
          <p:cNvCxnSpPr/>
          <p:nvPr/>
        </p:nvCxnSpPr>
        <p:spPr>
          <a:xfrm>
            <a:off x="3241552" y="2195617"/>
            <a:ext cx="624668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20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323528" y="1798216"/>
            <a:ext cx="2664296" cy="936104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latin typeface="Adobe 楷体 Std R" pitchFamily="18" charset="-128"/>
                <a:ea typeface="全真中黑體" panose="02010609000101010101" pitchFamily="49" charset="-120"/>
              </a:rPr>
              <a:t>閱讀登記</a:t>
            </a:r>
            <a:endParaRPr lang="zh-TW" altLang="en-US" sz="2800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40" name="圓角矩形 39"/>
          <p:cNvSpPr/>
          <p:nvPr/>
        </p:nvSpPr>
        <p:spPr>
          <a:xfrm>
            <a:off x="4029282" y="3105434"/>
            <a:ext cx="3442843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步驟 </a:t>
            </a:r>
            <a:r>
              <a:rPr lang="en-US" altLang="zh-TW" b="1" dirty="0" smtClean="0">
                <a:latin typeface="Adobe 楷体 Std R" pitchFamily="18" charset="-128"/>
                <a:ea typeface="全真中黑體" panose="02010609000101010101" pitchFamily="49" charset="-120"/>
              </a:rPr>
              <a:t>1</a:t>
            </a: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 </a:t>
            </a:r>
            <a:r>
              <a:rPr lang="en-US" altLang="zh-TW" b="1" dirty="0" smtClean="0">
                <a:latin typeface="Adobe 楷体 Std R" pitchFamily="18" charset="-128"/>
                <a:ea typeface="全真中黑體" panose="02010609000101010101" pitchFamily="49" charset="-120"/>
              </a:rPr>
              <a:t>:</a:t>
            </a: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 輸入欲登記的書籍編號</a:t>
            </a:r>
            <a:endParaRPr lang="zh-TW" altLang="en-US" b="1" dirty="0">
              <a:ea typeface="全真中黑體" panose="02010609000101010101" pitchFamily="49" charset="-12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4029282" y="3429470"/>
            <a:ext cx="3442843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步驟 </a:t>
            </a:r>
            <a:r>
              <a:rPr lang="en-US" altLang="zh-TW" b="1" dirty="0" smtClean="0">
                <a:latin typeface="Adobe 楷体 Std R" pitchFamily="18" charset="-128"/>
                <a:ea typeface="全真中黑體" panose="02010609000101010101" pitchFamily="49" charset="-120"/>
              </a:rPr>
              <a:t>2</a:t>
            </a: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 </a:t>
            </a:r>
            <a:r>
              <a:rPr lang="en-US" altLang="zh-TW" b="1" dirty="0" smtClean="0">
                <a:latin typeface="Adobe 楷体 Std R" pitchFamily="18" charset="-128"/>
                <a:ea typeface="全真中黑體" panose="02010609000101010101" pitchFamily="49" charset="-120"/>
              </a:rPr>
              <a:t>:</a:t>
            </a: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 回答閱讀相關問題</a:t>
            </a:r>
            <a:endParaRPr lang="zh-TW" altLang="en-US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18" name="圓角矩形 17"/>
          <p:cNvSpPr/>
          <p:nvPr/>
        </p:nvSpPr>
        <p:spPr>
          <a:xfrm>
            <a:off x="2065164" y="404664"/>
            <a:ext cx="4824536" cy="7200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使用流程</a:t>
            </a:r>
            <a:r>
              <a:rPr lang="en-US" altLang="zh-TW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(</a:t>
            </a:r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一</a:t>
            </a:r>
            <a:r>
              <a:rPr lang="en-US" altLang="zh-TW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)</a:t>
            </a:r>
            <a:endParaRPr lang="zh-TW" altLang="en-US" sz="3600" b="1" dirty="0"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4027631" y="2765839"/>
            <a:ext cx="2862069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學生進入閱讀登記                  </a:t>
            </a:r>
            <a:endParaRPr lang="zh-TW" altLang="en-US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3707904" y="1942232"/>
            <a:ext cx="2520280" cy="648072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smtClean="0">
                <a:latin typeface="Adobe 楷体 Std R" pitchFamily="18" charset="-128"/>
                <a:ea typeface="全真中黑體" panose="02010609000101010101" pitchFamily="49" charset="-120"/>
              </a:rPr>
              <a:t>登記頁面</a:t>
            </a:r>
            <a:endParaRPr lang="zh-TW" altLang="en-US" sz="2400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cxnSp>
        <p:nvCxnSpPr>
          <p:cNvPr id="8" name="直線單箭頭接點 7"/>
          <p:cNvCxnSpPr/>
          <p:nvPr/>
        </p:nvCxnSpPr>
        <p:spPr>
          <a:xfrm>
            <a:off x="3059832" y="2266268"/>
            <a:ext cx="57606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992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圓角矩形 3"/>
          <p:cNvSpPr/>
          <p:nvPr/>
        </p:nvSpPr>
        <p:spPr>
          <a:xfrm>
            <a:off x="323528" y="1798216"/>
            <a:ext cx="2664296" cy="936104"/>
          </a:xfrm>
          <a:prstGeom prst="roundRect">
            <a:avLst/>
          </a:prstGeom>
          <a:solidFill>
            <a:srgbClr val="0066FF"/>
          </a:soli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Adobe 楷体 Std R" pitchFamily="18" charset="-128"/>
                <a:ea typeface="全真中黑體" panose="02010609000101010101" pitchFamily="49" charset="-120"/>
              </a:rPr>
              <a:t>書籍推薦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3707904" y="1942232"/>
            <a:ext cx="2520280" cy="648072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dirty="0" smtClean="0">
                <a:latin typeface="Adobe 楷体 Std R" pitchFamily="18" charset="-128"/>
                <a:ea typeface="全真中黑體" panose="02010609000101010101" pitchFamily="49" charset="-120"/>
              </a:rPr>
              <a:t>製作推薦</a:t>
            </a:r>
            <a:endParaRPr lang="zh-TW" altLang="en-US" sz="2400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30" name="圓角矩形 29"/>
          <p:cNvSpPr/>
          <p:nvPr/>
        </p:nvSpPr>
        <p:spPr>
          <a:xfrm>
            <a:off x="3779912" y="5195292"/>
            <a:ext cx="2448272" cy="648072"/>
          </a:xfrm>
          <a:prstGeom prst="roundRect">
            <a:avLst/>
          </a:prstGeom>
          <a:solidFill>
            <a:srgbClr val="CC9900"/>
          </a:solidFill>
          <a:ln>
            <a:solidFill>
              <a:srgbClr val="CC99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400" b="1" dirty="0" smtClean="0">
                <a:latin typeface="Adobe 楷体 Std R" pitchFamily="18" charset="-128"/>
                <a:ea typeface="全真中黑體" panose="02010609000101010101" pitchFamily="49" charset="-120"/>
              </a:rPr>
              <a:t>書籍上架</a:t>
            </a:r>
            <a:endParaRPr lang="en-US" altLang="zh-TW" sz="2400" b="1" dirty="0" smtClean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3923928" y="3068960"/>
            <a:ext cx="4464496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>
                <a:latin typeface="Adobe 楷体 Std R" pitchFamily="18" charset="-128"/>
                <a:ea typeface="全真中黑體" panose="02010609000101010101" pitchFamily="49" charset="-120"/>
              </a:rPr>
              <a:t>評星</a:t>
            </a: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推薦</a:t>
            </a: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  <a:hlinkClick r:id="rId2" action="ppaction://hlinksldjump"/>
              </a:rPr>
              <a:t>  </a:t>
            </a:r>
            <a:endParaRPr lang="zh-TW" altLang="en-US" b="1" dirty="0">
              <a:ea typeface="全真中黑體" panose="02010609000101010101" pitchFamily="49" charset="-120"/>
            </a:endParaRPr>
          </a:p>
        </p:txBody>
      </p:sp>
      <p:sp>
        <p:nvSpPr>
          <p:cNvPr id="35" name="圓角矩形 34"/>
          <p:cNvSpPr/>
          <p:nvPr/>
        </p:nvSpPr>
        <p:spPr>
          <a:xfrm>
            <a:off x="3923928" y="2744924"/>
            <a:ext cx="4464496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在書架上</a:t>
            </a:r>
            <a:r>
              <a:rPr lang="zh-TW" altLang="en-US" b="1" dirty="0">
                <a:latin typeface="Adobe 楷体 Std R" pitchFamily="18" charset="-128"/>
                <a:ea typeface="全真中黑體" panose="02010609000101010101" pitchFamily="49" charset="-120"/>
              </a:rPr>
              <a:t>選擇</a:t>
            </a: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一本書做推薦</a:t>
            </a:r>
            <a:endParaRPr lang="zh-TW" altLang="en-US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sp>
        <p:nvSpPr>
          <p:cNvPr id="38" name="圓角矩形 37"/>
          <p:cNvSpPr/>
          <p:nvPr/>
        </p:nvSpPr>
        <p:spPr>
          <a:xfrm>
            <a:off x="3923928" y="3392996"/>
            <a:ext cx="4464496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>
                <a:latin typeface="Adobe 楷体 Std R" pitchFamily="18" charset="-128"/>
                <a:ea typeface="全真中黑體" panose="02010609000101010101" pitchFamily="49" charset="-120"/>
              </a:rPr>
              <a:t>文字</a:t>
            </a: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推薦</a:t>
            </a:r>
            <a:endParaRPr lang="zh-TW" altLang="en-US" b="1" dirty="0">
              <a:ea typeface="全真中黑體" panose="02010609000101010101" pitchFamily="49" charset="-120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3941812" y="5985284"/>
            <a:ext cx="4446612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>
                <a:latin typeface="Adobe 楷体 Std R" pitchFamily="18" charset="-128"/>
                <a:ea typeface="全真中黑體" panose="02010609000101010101" pitchFamily="49" charset="-120"/>
              </a:rPr>
              <a:t>選擇推薦過</a:t>
            </a: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的書籍上架</a:t>
            </a:r>
            <a:endParaRPr lang="zh-TW" altLang="en-US" b="1" dirty="0">
              <a:latin typeface="Adobe 楷体 Std R" pitchFamily="18" charset="-128"/>
              <a:ea typeface="全真中黑體" panose="02010609000101010101" pitchFamily="49" charset="-120"/>
            </a:endParaRPr>
          </a:p>
        </p:txBody>
      </p:sp>
      <p:cxnSp>
        <p:nvCxnSpPr>
          <p:cNvPr id="44" name="直線單箭頭接點 43"/>
          <p:cNvCxnSpPr/>
          <p:nvPr/>
        </p:nvCxnSpPr>
        <p:spPr>
          <a:xfrm>
            <a:off x="3059832" y="2266268"/>
            <a:ext cx="57606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/>
          <p:nvPr/>
        </p:nvCxnSpPr>
        <p:spPr>
          <a:xfrm>
            <a:off x="4873724" y="4759052"/>
            <a:ext cx="10604" cy="3261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矩形 17"/>
          <p:cNvSpPr/>
          <p:nvPr/>
        </p:nvSpPr>
        <p:spPr>
          <a:xfrm>
            <a:off x="2065164" y="404664"/>
            <a:ext cx="4824536" cy="72008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使用流程</a:t>
            </a:r>
            <a:r>
              <a:rPr lang="en-US" altLang="zh-TW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(</a:t>
            </a:r>
            <a:r>
              <a:rPr lang="zh-TW" altLang="en-US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二</a:t>
            </a:r>
            <a:r>
              <a:rPr lang="en-US" altLang="zh-TW" sz="3600" b="1" dirty="0" smtClean="0">
                <a:latin typeface="Adobe 楷体 Std R" pitchFamily="18" charset="-128"/>
                <a:ea typeface="全真特明體" panose="02010609000101010101" pitchFamily="49" charset="-120"/>
              </a:rPr>
              <a:t>)</a:t>
            </a:r>
            <a:endParaRPr lang="zh-TW" altLang="en-US" sz="3600" b="1" dirty="0">
              <a:latin typeface="Adobe 楷体 Std R" pitchFamily="18" charset="-128"/>
              <a:ea typeface="全真特明體" panose="02010609000101010101" pitchFamily="49" charset="-120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3925044" y="3717032"/>
            <a:ext cx="4463380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>
                <a:latin typeface="Adobe 楷体 Std R" pitchFamily="18" charset="-128"/>
                <a:ea typeface="全真中黑體" panose="02010609000101010101" pitchFamily="49" charset="-120"/>
              </a:rPr>
              <a:t>繪圖</a:t>
            </a: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推薦</a:t>
            </a:r>
            <a:endParaRPr lang="zh-TW" altLang="en-US" b="1" dirty="0">
              <a:ea typeface="全真中黑體" panose="02010609000101010101" pitchFamily="49" charset="-120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3923928" y="4041068"/>
            <a:ext cx="4464496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錄音推薦</a:t>
            </a:r>
            <a:endParaRPr lang="zh-TW" altLang="en-US" b="1" dirty="0">
              <a:ea typeface="全真中黑體" panose="02010609000101010101" pitchFamily="49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16" name="圓角矩形 15"/>
          <p:cNvSpPr/>
          <p:nvPr/>
        </p:nvSpPr>
        <p:spPr>
          <a:xfrm>
            <a:off x="3923520" y="4365104"/>
            <a:ext cx="4464496" cy="324036"/>
          </a:xfrm>
          <a:prstGeom prst="round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dirty="0">
                <a:latin typeface="Adobe 楷体 Std R" pitchFamily="18" charset="-128"/>
                <a:ea typeface="全真中黑體" panose="02010609000101010101" pitchFamily="49" charset="-120"/>
              </a:rPr>
              <a:t>聊書</a:t>
            </a:r>
            <a:r>
              <a:rPr lang="zh-TW" altLang="en-US" b="1" dirty="0" smtClean="0">
                <a:latin typeface="Adobe 楷体 Std R" pitchFamily="18" charset="-128"/>
                <a:ea typeface="全真中黑體" panose="02010609000101010101" pitchFamily="49" charset="-120"/>
              </a:rPr>
              <a:t>推薦</a:t>
            </a:r>
            <a:endParaRPr lang="zh-TW" altLang="en-US" b="1" dirty="0">
              <a:ea typeface="全真中黑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889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行雲流水">
      <a:dk1>
        <a:sysClr val="windowText" lastClr="000000"/>
      </a:dk1>
      <a:lt1>
        <a:sysClr val="window" lastClr="FFFFFF"/>
      </a:lt1>
      <a:dk2>
        <a:srgbClr val="411401"/>
      </a:dk2>
      <a:lt2>
        <a:srgbClr val="FFE6E6"/>
      </a:lt2>
      <a:accent1>
        <a:srgbClr val="A24A48"/>
      </a:accent1>
      <a:accent2>
        <a:srgbClr val="B2935C"/>
      </a:accent2>
      <a:accent3>
        <a:srgbClr val="6A9A9A"/>
      </a:accent3>
      <a:accent4>
        <a:srgbClr val="B2B787"/>
      </a:accent4>
      <a:accent5>
        <a:srgbClr val="91644B"/>
      </a:accent5>
      <a:accent6>
        <a:srgbClr val="654A76"/>
      </a:accent6>
      <a:hlink>
        <a:srgbClr val="00A800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19997</TotalTime>
  <Words>2225</Words>
  <Application>Microsoft Office PowerPoint</Application>
  <PresentationFormat>如螢幕大小 (4:3)</PresentationFormat>
  <Paragraphs>418</Paragraphs>
  <Slides>66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66</vt:i4>
      </vt:variant>
    </vt:vector>
  </HeadingPairs>
  <TitlesOfParts>
    <vt:vector size="68" baseType="lpstr">
      <vt:lpstr>Office 佈景主題</vt:lpstr>
      <vt:lpstr>1_Office 佈景主題</vt:lpstr>
      <vt:lpstr>PowerPoint 簡報</vt:lpstr>
      <vt:lpstr>PowerPoint 簡報</vt:lpstr>
      <vt:lpstr>「明日書店」帶動 MSSR 五方面的提升</vt:lpstr>
      <vt:lpstr>明日書店：簡介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小提醒　</vt:lpstr>
      <vt:lpstr>PowerPoint 簡報</vt:lpstr>
      <vt:lpstr>PowerPoint 簡報</vt:lpstr>
      <vt:lpstr>PowerPoint 簡報</vt:lpstr>
      <vt:lpstr>PowerPoint 簡報</vt:lpstr>
      <vt:lpstr>書籍上架(3) 選擇推薦過的書籍上架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佈置書店園地：賣出物品(1)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TAMADR</cp:lastModifiedBy>
  <cp:revision>1153</cp:revision>
  <cp:lastPrinted>2013-09-16T09:27:51Z</cp:lastPrinted>
  <dcterms:created xsi:type="dcterms:W3CDTF">2012-03-01T08:40:03Z</dcterms:created>
  <dcterms:modified xsi:type="dcterms:W3CDTF">2015-12-21T02:14:58Z</dcterms:modified>
</cp:coreProperties>
</file>